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sldIdLst>
    <p:sldId id="645" r:id="rId3"/>
    <p:sldId id="899" r:id="rId5"/>
    <p:sldId id="901" r:id="rId6"/>
    <p:sldId id="902" r:id="rId7"/>
    <p:sldId id="904" r:id="rId8"/>
    <p:sldId id="905" r:id="rId9"/>
    <p:sldId id="906" r:id="rId10"/>
    <p:sldId id="907" r:id="rId11"/>
    <p:sldId id="908" r:id="rId12"/>
    <p:sldId id="909" r:id="rId13"/>
    <p:sldId id="910" r:id="rId14"/>
    <p:sldId id="943" r:id="rId15"/>
    <p:sldId id="944" r:id="rId16"/>
    <p:sldId id="945" r:id="rId17"/>
    <p:sldId id="947" r:id="rId18"/>
    <p:sldId id="948" r:id="rId19"/>
    <p:sldId id="949" r:id="rId20"/>
    <p:sldId id="950" r:id="rId21"/>
    <p:sldId id="953" r:id="rId22"/>
    <p:sldId id="956" r:id="rId23"/>
    <p:sldId id="951" r:id="rId24"/>
    <p:sldId id="807" r:id="rId2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5"/>
    <a:srgbClr val="F2BC09"/>
    <a:srgbClr val="EFA90B"/>
    <a:srgbClr val="80CFE3"/>
    <a:srgbClr val="CBC170"/>
    <a:srgbClr val="E26714"/>
    <a:srgbClr val="C00000"/>
    <a:srgbClr val="41A95C"/>
    <a:srgbClr val="2894B6"/>
    <a:srgbClr val="1C65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20" autoAdjust="0"/>
    <p:restoredTop sz="90208" autoAdjust="0"/>
  </p:normalViewPr>
  <p:slideViewPr>
    <p:cSldViewPr snapToGrid="0" showGuides="1">
      <p:cViewPr varScale="1">
        <p:scale>
          <a:sx n="87" d="100"/>
          <a:sy n="87" d="100"/>
        </p:scale>
        <p:origin x="552" y="48"/>
      </p:cViewPr>
      <p:guideLst>
        <p:guide orient="horz" pos="2137"/>
        <p:guide pos="3840"/>
      </p:guideLst>
    </p:cSldViewPr>
  </p:slideViewPr>
  <p:notesTextViewPr>
    <p:cViewPr>
      <p:scale>
        <a:sx n="1" d="1"/>
        <a:sy n="1" d="1"/>
      </p:scale>
      <p:origin x="0" y="0"/>
    </p:cViewPr>
  </p:notesTextViewPr>
  <p:sorterViewPr>
    <p:cViewPr>
      <p:scale>
        <a:sx n="91" d="100"/>
        <a:sy n="91"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324725-43B0-444F-914E-3575FC211DAD}"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3DBC5-116C-4F1F-AFA9-18B4EAC4DAA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F4218ABE-F604-4CA1-8826-485C89C7153C}"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本讲内容&amp;金句">
    <p:bg>
      <p:bgPr>
        <a:solidFill>
          <a:srgbClr val="FFFFF5"/>
        </a:solidFill>
        <a:effectLst/>
      </p:bgPr>
    </p:bg>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a:fillRect/>
          </a:stretch>
        </p:blipFill>
        <p:spPr>
          <a:xfrm>
            <a:off x="1415480" y="0"/>
            <a:ext cx="10776520" cy="2873196"/>
          </a:xfrm>
          <a:prstGeom prst="rect">
            <a:avLst/>
          </a:prstGeom>
        </p:spPr>
      </p:pic>
      <p:pic>
        <p:nvPicPr>
          <p:cNvPr id="9" name="图片 36"/>
          <p:cNvPicPr>
            <a:picLocks noChangeAspect="1" noChangeArrowheads="1"/>
          </p:cNvPicPr>
          <p:nvPr userDrawn="1"/>
        </p:nvPicPr>
        <p:blipFill rotWithShape="1">
          <a:blip r:embed="rId3" cstate="print">
            <a:extLst>
              <a:ext uri="{28A0092B-C50C-407E-A947-70E740481C1C}">
                <a14:useLocalDpi xmlns:a14="http://schemas.microsoft.com/office/drawing/2010/main" val="0"/>
              </a:ext>
            </a:extLst>
          </a:blip>
          <a:srcRect l="247" t="-1" b="909"/>
          <a:stretch>
            <a:fillRect/>
          </a:stretch>
        </p:blipFill>
        <p:spPr bwMode="auto">
          <a:xfrm>
            <a:off x="0" y="6165850"/>
            <a:ext cx="12192000" cy="692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32" descr="图片包含 轮廓&#10;&#10;已生成高可信度的说明"/>
          <p:cNvPicPr>
            <a:picLocks noChangeAspect="1" noChangeArrowheads="1"/>
          </p:cNvPicPr>
          <p:nvPr userDrawn="1"/>
        </p:nvPicPr>
        <p:blipFill>
          <a:blip r:embed="rId4">
            <a:extLst>
              <a:ext uri="{28A0092B-C50C-407E-A947-70E740481C1C}">
                <a14:useLocalDpi xmlns:a14="http://schemas.microsoft.com/office/drawing/2010/main" val="0"/>
              </a:ext>
            </a:extLst>
          </a:blip>
          <a:srcRect/>
          <a:stretch>
            <a:fillRect/>
          </a:stretch>
        </p:blipFill>
        <p:spPr bwMode="auto">
          <a:xfrm>
            <a:off x="0" y="0"/>
            <a:ext cx="3287713" cy="1441450"/>
          </a:xfrm>
          <a:prstGeom prst="rect">
            <a:avLst/>
          </a:prstGeom>
          <a:noFill/>
          <a:ln>
            <a:noFill/>
          </a:ln>
        </p:spPr>
      </p:pic>
    </p:spTree>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正文】一部分">
    <p:bg>
      <p:bgPr>
        <a:solidFill>
          <a:srgbClr val="FFFFF5"/>
        </a:solidFill>
        <a:effectLst/>
      </p:bgPr>
    </p:bg>
    <p:spTree>
      <p:nvGrpSpPr>
        <p:cNvPr id="1" name=""/>
        <p:cNvGrpSpPr/>
        <p:nvPr/>
      </p:nvGrpSpPr>
      <p:grpSpPr>
        <a:xfrm>
          <a:off x="0" y="0"/>
          <a:ext cx="0" cy="0"/>
          <a:chOff x="0" y="0"/>
          <a:chExt cx="0" cy="0"/>
        </a:xfrm>
      </p:grpSpPr>
      <p:sp>
        <p:nvSpPr>
          <p:cNvPr id="40" name="TextBox 2"/>
          <p:cNvSpPr txBox="1">
            <a:spLocks noChangeArrowheads="1"/>
          </p:cNvSpPr>
          <p:nvPr userDrawn="1"/>
        </p:nvSpPr>
        <p:spPr bwMode="auto">
          <a:xfrm>
            <a:off x="263352" y="-34113"/>
            <a:ext cx="7428366" cy="584773"/>
          </a:xfrm>
          <a:prstGeom prst="rect">
            <a:avLst/>
          </a:prstGeom>
          <a:noFill/>
          <a:ln>
            <a:noFill/>
          </a:ln>
        </p:spPr>
        <p:txBody>
          <a:bodyPr wrap="square" lIns="91436" tIns="45719" rIns="91436" bIns="45719" anchor="ctr">
            <a:spAutoFit/>
          </a:bodyPr>
          <a:lstStyle>
            <a:lvl1pPr marL="285750" indent="-285750"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13703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18275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22847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27419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marL="0" indent="0" eaLnBrk="1" hangingPunct="1"/>
            <a:r>
              <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rPr>
              <a:t>一、为什么要坚持和加强党的全面领导</a:t>
            </a:r>
            <a:endPar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41" name="直接箭头连接符 79"/>
          <p:cNvCxnSpPr>
            <a:stCxn id="40" idx="3"/>
          </p:cNvCxnSpPr>
          <p:nvPr userDrawn="1"/>
        </p:nvCxnSpPr>
        <p:spPr bwMode="auto">
          <a:xfrm>
            <a:off x="7691718" y="258274"/>
            <a:ext cx="4164922" cy="2374"/>
          </a:xfrm>
          <a:prstGeom prst="straightConnector1">
            <a:avLst/>
          </a:prstGeom>
          <a:ln w="6350">
            <a:solidFill>
              <a:srgbClr val="C0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42" name="文本框 41"/>
          <p:cNvSpPr txBox="1">
            <a:spLocks noChangeArrowheads="1"/>
          </p:cNvSpPr>
          <p:nvPr userDrawn="1"/>
        </p:nvSpPr>
        <p:spPr bwMode="auto">
          <a:xfrm>
            <a:off x="7900268" y="6444476"/>
            <a:ext cx="3231654" cy="276999"/>
          </a:xfrm>
          <a:prstGeom prst="rect">
            <a:avLst/>
          </a:prstGeom>
          <a:noFill/>
          <a:ln>
            <a:noFill/>
          </a:ln>
        </p:spPr>
        <p:txBody>
          <a:bodyPr wrap="none">
            <a:spAutoFit/>
          </a:bodyPr>
          <a:lstStyle>
            <a:lvl1pPr>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marL="742950" indent="-28575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marL="11430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marL="16002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marL="20574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25146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29718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34290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38862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eaLnBrk="1" hangingPunct="1">
              <a:defRPr/>
            </a:pPr>
            <a:r>
              <a:rPr lang="zh-CN" altLang="en-US" sz="1200" b="1" kern="0" spc="120" dirty="0">
                <a:solidFill>
                  <a:schemeClr val="tx1">
                    <a:lumMod val="50000"/>
                    <a:lumOff val="50000"/>
                  </a:schemeClr>
                </a:solidFill>
                <a:latin typeface="微软雅黑" panose="020B0503020204020204" pitchFamily="34" charset="-122"/>
                <a:ea typeface="微软雅黑" panose="020B0503020204020204" pitchFamily="34" charset="-122"/>
              </a:rPr>
              <a:t>习近平新时代中国特色社会主义思想概论</a:t>
            </a:r>
            <a:endParaRPr lang="zh-CN" altLang="en-US" sz="1200" b="1" kern="0" spc="120" dirty="0">
              <a:solidFill>
                <a:schemeClr val="tx1">
                  <a:lumMod val="50000"/>
                  <a:lumOff val="50000"/>
                </a:schemeClr>
              </a:solidFill>
              <a:latin typeface="华文行楷" panose="02010800040101010101" pitchFamily="2" charset="-122"/>
              <a:ea typeface="华文行楷" panose="02010800040101010101" pitchFamily="2" charset="-122"/>
            </a:endParaRPr>
          </a:p>
        </p:txBody>
      </p:sp>
      <p:sp>
        <p:nvSpPr>
          <p:cNvPr id="43" name="矩形 42"/>
          <p:cNvSpPr>
            <a:spLocks noChangeArrowheads="1"/>
          </p:cNvSpPr>
          <p:nvPr userDrawn="1"/>
        </p:nvSpPr>
        <p:spPr bwMode="auto">
          <a:xfrm>
            <a:off x="11053584" y="6414299"/>
            <a:ext cx="1008112" cy="307777"/>
          </a:xfrm>
          <a:prstGeom prst="rect">
            <a:avLst/>
          </a:prstGeom>
          <a:noFill/>
          <a:ln>
            <a:noFill/>
          </a:ln>
        </p:spPr>
        <p:txBody>
          <a:bodyPr wrap="square" anchor="ctr">
            <a:spAutoFit/>
          </a:bodyPr>
          <a:lstStyle>
            <a:lvl1pPr>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marL="742950" indent="-28575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marL="11430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marL="16002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marL="20574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25146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29718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34290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38862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algn="ctr" eaLnBrk="1" hangingPunct="1">
              <a:defRPr/>
            </a:pPr>
            <a:r>
              <a:rPr lang="zh-CN" altLang="en-US" sz="1400" dirty="0">
                <a:solidFill>
                  <a:srgbClr val="C00000"/>
                </a:solidFill>
                <a:latin typeface="华文行楷" panose="02010800040101010101" pitchFamily="2" charset="-122"/>
                <a:ea typeface="华文行楷" panose="02010800040101010101" pitchFamily="2" charset="-122"/>
              </a:rPr>
              <a:t>第十四讲</a:t>
            </a:r>
            <a:endParaRPr lang="zh-CN" altLang="en-US" sz="1400" dirty="0">
              <a:solidFill>
                <a:srgbClr val="C00000"/>
              </a:solidFill>
            </a:endParaRPr>
          </a:p>
        </p:txBody>
      </p:sp>
      <p:cxnSp>
        <p:nvCxnSpPr>
          <p:cNvPr id="7" name="直接连接符 6"/>
          <p:cNvCxnSpPr/>
          <p:nvPr userDrawn="1"/>
        </p:nvCxnSpPr>
        <p:spPr>
          <a:xfrm>
            <a:off x="327544" y="6582976"/>
            <a:ext cx="7559076"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正文】二部分">
    <p:bg>
      <p:bgPr>
        <a:solidFill>
          <a:srgbClr val="FFFFF5"/>
        </a:solidFill>
        <a:effectLst/>
      </p:bgPr>
    </p:bg>
    <p:spTree>
      <p:nvGrpSpPr>
        <p:cNvPr id="1" name=""/>
        <p:cNvGrpSpPr/>
        <p:nvPr/>
      </p:nvGrpSpPr>
      <p:grpSpPr>
        <a:xfrm>
          <a:off x="0" y="0"/>
          <a:ext cx="0" cy="0"/>
          <a:chOff x="0" y="0"/>
          <a:chExt cx="0" cy="0"/>
        </a:xfrm>
      </p:grpSpPr>
      <p:sp>
        <p:nvSpPr>
          <p:cNvPr id="32" name="文本框 31"/>
          <p:cNvSpPr txBox="1">
            <a:spLocks noChangeArrowheads="1"/>
          </p:cNvSpPr>
          <p:nvPr userDrawn="1"/>
        </p:nvSpPr>
        <p:spPr bwMode="auto">
          <a:xfrm>
            <a:off x="7900268" y="6444476"/>
            <a:ext cx="3231654" cy="276999"/>
          </a:xfrm>
          <a:prstGeom prst="rect">
            <a:avLst/>
          </a:prstGeom>
          <a:noFill/>
          <a:ln>
            <a:noFill/>
          </a:ln>
        </p:spPr>
        <p:txBody>
          <a:bodyPr wrap="none">
            <a:spAutoFit/>
          </a:bodyPr>
          <a:lstStyle>
            <a:lvl1pPr>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marL="742950" indent="-28575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marL="11430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marL="16002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marL="20574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25146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29718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34290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38862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eaLnBrk="1" hangingPunct="1">
              <a:defRPr/>
            </a:pPr>
            <a:r>
              <a:rPr lang="zh-CN" altLang="en-US" sz="1200" b="1" kern="0" spc="120" dirty="0">
                <a:solidFill>
                  <a:schemeClr val="tx1">
                    <a:lumMod val="50000"/>
                    <a:lumOff val="50000"/>
                  </a:schemeClr>
                </a:solidFill>
                <a:latin typeface="微软雅黑" panose="020B0503020204020204" pitchFamily="34" charset="-122"/>
                <a:ea typeface="微软雅黑" panose="020B0503020204020204" pitchFamily="34" charset="-122"/>
              </a:rPr>
              <a:t>习近平新时代中国特色社会主义思想概论</a:t>
            </a:r>
            <a:endParaRPr lang="zh-CN" altLang="en-US" sz="1200" b="1" kern="0" spc="120" dirty="0">
              <a:solidFill>
                <a:schemeClr val="tx1">
                  <a:lumMod val="50000"/>
                  <a:lumOff val="50000"/>
                </a:schemeClr>
              </a:solidFill>
              <a:latin typeface="华文行楷" panose="02010800040101010101" pitchFamily="2" charset="-122"/>
              <a:ea typeface="华文行楷" panose="02010800040101010101" pitchFamily="2" charset="-122"/>
            </a:endParaRPr>
          </a:p>
        </p:txBody>
      </p:sp>
      <p:sp>
        <p:nvSpPr>
          <p:cNvPr id="33" name="矩形 32"/>
          <p:cNvSpPr>
            <a:spLocks noChangeArrowheads="1"/>
          </p:cNvSpPr>
          <p:nvPr userDrawn="1"/>
        </p:nvSpPr>
        <p:spPr bwMode="auto">
          <a:xfrm>
            <a:off x="11053584" y="6414299"/>
            <a:ext cx="1008112" cy="307777"/>
          </a:xfrm>
          <a:prstGeom prst="rect">
            <a:avLst/>
          </a:prstGeom>
          <a:noFill/>
          <a:ln>
            <a:noFill/>
          </a:ln>
        </p:spPr>
        <p:txBody>
          <a:bodyPr wrap="square" anchor="ctr">
            <a:spAutoFit/>
          </a:bodyPr>
          <a:lstStyle>
            <a:lvl1pPr>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marL="742950" indent="-28575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marL="11430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marL="16002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marL="20574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25146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29718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34290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38862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algn="ctr" eaLnBrk="1" hangingPunct="1">
              <a:defRPr/>
            </a:pPr>
            <a:r>
              <a:rPr lang="zh-CN" altLang="en-US" sz="1400" dirty="0">
                <a:solidFill>
                  <a:srgbClr val="C00000"/>
                </a:solidFill>
                <a:latin typeface="华文行楷" panose="02010800040101010101" pitchFamily="2" charset="-122"/>
                <a:ea typeface="华文行楷" panose="02010800040101010101" pitchFamily="2" charset="-122"/>
              </a:rPr>
              <a:t>第十四讲</a:t>
            </a:r>
            <a:endParaRPr lang="zh-CN" altLang="en-US" sz="1400" dirty="0">
              <a:solidFill>
                <a:srgbClr val="C00000"/>
              </a:solidFill>
            </a:endParaRPr>
          </a:p>
        </p:txBody>
      </p:sp>
      <p:cxnSp>
        <p:nvCxnSpPr>
          <p:cNvPr id="36" name="直接箭头连接符 79"/>
          <p:cNvCxnSpPr>
            <a:stCxn id="9" idx="3"/>
          </p:cNvCxnSpPr>
          <p:nvPr userDrawn="1"/>
        </p:nvCxnSpPr>
        <p:spPr bwMode="auto">
          <a:xfrm>
            <a:off x="6956612" y="258274"/>
            <a:ext cx="4900028" cy="2374"/>
          </a:xfrm>
          <a:prstGeom prst="straightConnector1">
            <a:avLst/>
          </a:prstGeom>
          <a:ln w="6350">
            <a:solidFill>
              <a:srgbClr val="C0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userDrawn="1"/>
        </p:nvCxnSpPr>
        <p:spPr>
          <a:xfrm>
            <a:off x="327544" y="6582976"/>
            <a:ext cx="7559076"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9" name="TextBox 2"/>
          <p:cNvSpPr txBox="1">
            <a:spLocks noChangeArrowheads="1"/>
          </p:cNvSpPr>
          <p:nvPr userDrawn="1"/>
        </p:nvSpPr>
        <p:spPr bwMode="auto">
          <a:xfrm>
            <a:off x="263351" y="-34113"/>
            <a:ext cx="6693261" cy="584773"/>
          </a:xfrm>
          <a:prstGeom prst="rect">
            <a:avLst/>
          </a:prstGeom>
          <a:noFill/>
          <a:ln>
            <a:noFill/>
          </a:ln>
        </p:spPr>
        <p:txBody>
          <a:bodyPr wrap="square" lIns="91436" tIns="45719" rIns="91436" bIns="45719" anchor="ctr">
            <a:spAutoFit/>
          </a:bodyPr>
          <a:lstStyle>
            <a:lvl1pPr marL="285750" indent="-285750"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13703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18275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22847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27419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marL="0" indent="0" eaLnBrk="1" hangingPunct="1"/>
            <a:r>
              <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rPr>
              <a:t>二、怎样坚持和加强党的全面领导</a:t>
            </a:r>
            <a:endPar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正文】三部分">
    <p:bg>
      <p:bgPr>
        <a:solidFill>
          <a:srgbClr val="FFFFF5"/>
        </a:solidFill>
        <a:effectLst/>
      </p:bgPr>
    </p:bg>
    <p:spTree>
      <p:nvGrpSpPr>
        <p:cNvPr id="1" name=""/>
        <p:cNvGrpSpPr/>
        <p:nvPr/>
      </p:nvGrpSpPr>
      <p:grpSpPr>
        <a:xfrm>
          <a:off x="0" y="0"/>
          <a:ext cx="0" cy="0"/>
          <a:chOff x="0" y="0"/>
          <a:chExt cx="0" cy="0"/>
        </a:xfrm>
      </p:grpSpPr>
      <p:sp>
        <p:nvSpPr>
          <p:cNvPr id="32" name="文本框 31"/>
          <p:cNvSpPr txBox="1">
            <a:spLocks noChangeArrowheads="1"/>
          </p:cNvSpPr>
          <p:nvPr userDrawn="1"/>
        </p:nvSpPr>
        <p:spPr bwMode="auto">
          <a:xfrm>
            <a:off x="7900268" y="6444476"/>
            <a:ext cx="3231654" cy="276999"/>
          </a:xfrm>
          <a:prstGeom prst="rect">
            <a:avLst/>
          </a:prstGeom>
          <a:noFill/>
          <a:ln>
            <a:noFill/>
          </a:ln>
        </p:spPr>
        <p:txBody>
          <a:bodyPr wrap="none">
            <a:spAutoFit/>
          </a:bodyPr>
          <a:lstStyle>
            <a:lvl1pPr>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marL="742950" indent="-28575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marL="11430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marL="16002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marL="20574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25146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29718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34290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38862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eaLnBrk="1" hangingPunct="1">
              <a:defRPr/>
            </a:pPr>
            <a:r>
              <a:rPr lang="zh-CN" altLang="en-US" sz="1200" b="1" kern="0" spc="120" dirty="0">
                <a:solidFill>
                  <a:schemeClr val="tx1">
                    <a:lumMod val="50000"/>
                    <a:lumOff val="50000"/>
                  </a:schemeClr>
                </a:solidFill>
                <a:latin typeface="微软雅黑" panose="020B0503020204020204" pitchFamily="34" charset="-122"/>
                <a:ea typeface="微软雅黑" panose="020B0503020204020204" pitchFamily="34" charset="-122"/>
              </a:rPr>
              <a:t>习近平新时代中国特色社会主义思想概论</a:t>
            </a:r>
            <a:endParaRPr lang="zh-CN" altLang="en-US" sz="1200" b="1" kern="0" spc="120" dirty="0">
              <a:solidFill>
                <a:schemeClr val="tx1">
                  <a:lumMod val="50000"/>
                  <a:lumOff val="50000"/>
                </a:schemeClr>
              </a:solidFill>
              <a:latin typeface="华文行楷" panose="02010800040101010101" pitchFamily="2" charset="-122"/>
              <a:ea typeface="华文行楷" panose="02010800040101010101" pitchFamily="2" charset="-122"/>
            </a:endParaRPr>
          </a:p>
        </p:txBody>
      </p:sp>
      <p:sp>
        <p:nvSpPr>
          <p:cNvPr id="33" name="矩形 32"/>
          <p:cNvSpPr>
            <a:spLocks noChangeArrowheads="1"/>
          </p:cNvSpPr>
          <p:nvPr userDrawn="1"/>
        </p:nvSpPr>
        <p:spPr bwMode="auto">
          <a:xfrm>
            <a:off x="11053584" y="6414299"/>
            <a:ext cx="1008112" cy="307777"/>
          </a:xfrm>
          <a:prstGeom prst="rect">
            <a:avLst/>
          </a:prstGeom>
          <a:noFill/>
          <a:ln>
            <a:noFill/>
          </a:ln>
        </p:spPr>
        <p:txBody>
          <a:bodyPr wrap="square" anchor="ctr">
            <a:spAutoFit/>
          </a:bodyPr>
          <a:lstStyle>
            <a:lvl1pPr>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marL="742950" indent="-28575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marL="11430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marL="16002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marL="20574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25146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29718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34290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38862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algn="ctr" eaLnBrk="1" hangingPunct="1">
              <a:defRPr/>
            </a:pPr>
            <a:r>
              <a:rPr lang="zh-CN" altLang="en-US" sz="1400" dirty="0">
                <a:solidFill>
                  <a:srgbClr val="C00000"/>
                </a:solidFill>
                <a:latin typeface="华文行楷" panose="02010800040101010101" pitchFamily="2" charset="-122"/>
                <a:ea typeface="华文行楷" panose="02010800040101010101" pitchFamily="2" charset="-122"/>
              </a:rPr>
              <a:t>第十四讲</a:t>
            </a:r>
            <a:endParaRPr lang="zh-CN" altLang="en-US" sz="1400" dirty="0">
              <a:solidFill>
                <a:srgbClr val="C00000"/>
              </a:solidFill>
            </a:endParaRPr>
          </a:p>
        </p:txBody>
      </p:sp>
      <p:cxnSp>
        <p:nvCxnSpPr>
          <p:cNvPr id="36" name="直接箭头连接符 79"/>
          <p:cNvCxnSpPr>
            <a:stCxn id="8" idx="3"/>
          </p:cNvCxnSpPr>
          <p:nvPr userDrawn="1"/>
        </p:nvCxnSpPr>
        <p:spPr bwMode="auto">
          <a:xfrm>
            <a:off x="6956612" y="258274"/>
            <a:ext cx="4900028" cy="2374"/>
          </a:xfrm>
          <a:prstGeom prst="straightConnector1">
            <a:avLst/>
          </a:prstGeom>
          <a:ln w="3175">
            <a:solidFill>
              <a:srgbClr val="C00000"/>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userDrawn="1"/>
        </p:nvCxnSpPr>
        <p:spPr>
          <a:xfrm>
            <a:off x="327544" y="6582976"/>
            <a:ext cx="7559076"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8" name="TextBox 2"/>
          <p:cNvSpPr txBox="1">
            <a:spLocks noChangeArrowheads="1"/>
          </p:cNvSpPr>
          <p:nvPr userDrawn="1"/>
        </p:nvSpPr>
        <p:spPr bwMode="auto">
          <a:xfrm>
            <a:off x="263351" y="-34113"/>
            <a:ext cx="6693261" cy="584773"/>
          </a:xfrm>
          <a:prstGeom prst="rect">
            <a:avLst/>
          </a:prstGeom>
          <a:noFill/>
          <a:ln>
            <a:noFill/>
          </a:ln>
        </p:spPr>
        <p:txBody>
          <a:bodyPr wrap="square" lIns="91436" tIns="45719" rIns="91436" bIns="45719" anchor="ctr">
            <a:spAutoFit/>
          </a:bodyPr>
          <a:lstStyle>
            <a:lvl1pPr marL="285750" indent="-285750"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13703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18275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22847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27419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marL="0" indent="0" eaLnBrk="1" hangingPunct="1"/>
            <a:r>
              <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rPr>
              <a:t>二、怎样坚持和加强党的全面领导</a:t>
            </a:r>
            <a:endPar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正文】四部分">
    <p:bg>
      <p:bgPr>
        <a:solidFill>
          <a:srgbClr val="FFFFF5"/>
        </a:solidFill>
        <a:effectLst/>
      </p:bgPr>
    </p:bg>
    <p:spTree>
      <p:nvGrpSpPr>
        <p:cNvPr id="1" name=""/>
        <p:cNvGrpSpPr/>
        <p:nvPr/>
      </p:nvGrpSpPr>
      <p:grpSpPr>
        <a:xfrm>
          <a:off x="0" y="0"/>
          <a:ext cx="0" cy="0"/>
          <a:chOff x="0" y="0"/>
          <a:chExt cx="0" cy="0"/>
        </a:xfrm>
      </p:grpSpPr>
      <p:sp>
        <p:nvSpPr>
          <p:cNvPr id="32" name="文本框 31"/>
          <p:cNvSpPr txBox="1">
            <a:spLocks noChangeArrowheads="1"/>
          </p:cNvSpPr>
          <p:nvPr userDrawn="1"/>
        </p:nvSpPr>
        <p:spPr bwMode="auto">
          <a:xfrm>
            <a:off x="7900268" y="6444476"/>
            <a:ext cx="3231654" cy="276999"/>
          </a:xfrm>
          <a:prstGeom prst="rect">
            <a:avLst/>
          </a:prstGeom>
          <a:noFill/>
          <a:ln>
            <a:noFill/>
          </a:ln>
        </p:spPr>
        <p:txBody>
          <a:bodyPr wrap="none">
            <a:spAutoFit/>
          </a:bodyPr>
          <a:lstStyle>
            <a:lvl1pPr>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marL="742950" indent="-28575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marL="11430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marL="16002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marL="20574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25146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29718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34290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38862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eaLnBrk="1" hangingPunct="1">
              <a:defRPr/>
            </a:pPr>
            <a:r>
              <a:rPr lang="zh-CN" altLang="en-US" sz="1200" b="1" kern="0" spc="120" dirty="0">
                <a:solidFill>
                  <a:schemeClr val="tx1">
                    <a:lumMod val="50000"/>
                    <a:lumOff val="50000"/>
                  </a:schemeClr>
                </a:solidFill>
                <a:latin typeface="微软雅黑" panose="020B0503020204020204" pitchFamily="34" charset="-122"/>
                <a:ea typeface="微软雅黑" panose="020B0503020204020204" pitchFamily="34" charset="-122"/>
              </a:rPr>
              <a:t>习近平新时代中国特色社会主义思想概论</a:t>
            </a:r>
            <a:endParaRPr lang="zh-CN" altLang="en-US" sz="1200" b="1" kern="0" spc="120" dirty="0">
              <a:solidFill>
                <a:schemeClr val="tx1">
                  <a:lumMod val="50000"/>
                  <a:lumOff val="50000"/>
                </a:schemeClr>
              </a:solidFill>
              <a:latin typeface="华文行楷" panose="02010800040101010101" pitchFamily="2" charset="-122"/>
              <a:ea typeface="华文行楷" panose="02010800040101010101" pitchFamily="2" charset="-122"/>
            </a:endParaRPr>
          </a:p>
        </p:txBody>
      </p:sp>
      <p:sp>
        <p:nvSpPr>
          <p:cNvPr id="33" name="矩形 32"/>
          <p:cNvSpPr>
            <a:spLocks noChangeArrowheads="1"/>
          </p:cNvSpPr>
          <p:nvPr userDrawn="1"/>
        </p:nvSpPr>
        <p:spPr bwMode="auto">
          <a:xfrm>
            <a:off x="11053584" y="6414299"/>
            <a:ext cx="1008112" cy="307777"/>
          </a:xfrm>
          <a:prstGeom prst="rect">
            <a:avLst/>
          </a:prstGeom>
          <a:noFill/>
          <a:ln>
            <a:noFill/>
          </a:ln>
        </p:spPr>
        <p:txBody>
          <a:bodyPr wrap="square" anchor="ctr">
            <a:spAutoFit/>
          </a:bodyPr>
          <a:lstStyle>
            <a:lvl1pPr>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marL="742950" indent="-28575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marL="11430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marL="16002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marL="2057400" indent="-228600">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25146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29718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34290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3886200" indent="-228600" eaLnBrk="0" fontAlgn="base" hangingPunct="0">
              <a:spcBef>
                <a:spcPct val="0"/>
              </a:spcBef>
              <a:spcAft>
                <a:spcPct val="0"/>
              </a:spcAft>
              <a:buFont typeface="Arial" panose="020B0604020202020204" pitchFamily="34" charset="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algn="ctr" eaLnBrk="1" hangingPunct="1">
              <a:defRPr/>
            </a:pPr>
            <a:r>
              <a:rPr lang="zh-CN" altLang="en-US" sz="1400" dirty="0">
                <a:solidFill>
                  <a:srgbClr val="C00000"/>
                </a:solidFill>
                <a:latin typeface="华文行楷" panose="02010800040101010101" pitchFamily="2" charset="-122"/>
                <a:ea typeface="华文行楷" panose="02010800040101010101" pitchFamily="2" charset="-122"/>
              </a:rPr>
              <a:t>第十四讲</a:t>
            </a:r>
            <a:endParaRPr lang="zh-CN" altLang="en-US" sz="1400" dirty="0">
              <a:solidFill>
                <a:srgbClr val="C00000"/>
              </a:solidFill>
            </a:endParaRPr>
          </a:p>
        </p:txBody>
      </p:sp>
      <p:cxnSp>
        <p:nvCxnSpPr>
          <p:cNvPr id="34" name="直接连接符 33"/>
          <p:cNvCxnSpPr/>
          <p:nvPr userDrawn="1"/>
        </p:nvCxnSpPr>
        <p:spPr>
          <a:xfrm>
            <a:off x="327544" y="6582976"/>
            <a:ext cx="7559076"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36" name="直接箭头连接符 79"/>
          <p:cNvCxnSpPr>
            <a:stCxn id="8" idx="3"/>
          </p:cNvCxnSpPr>
          <p:nvPr userDrawn="1"/>
        </p:nvCxnSpPr>
        <p:spPr bwMode="auto">
          <a:xfrm>
            <a:off x="6956612" y="258274"/>
            <a:ext cx="4900028" cy="2374"/>
          </a:xfrm>
          <a:prstGeom prst="straightConnector1">
            <a:avLst/>
          </a:prstGeom>
          <a:ln w="3175">
            <a:solidFill>
              <a:srgbClr val="C00000"/>
            </a:solidFill>
            <a:headEnd type="none"/>
            <a:tailEnd type="none"/>
          </a:ln>
        </p:spPr>
        <p:style>
          <a:lnRef idx="1">
            <a:schemeClr val="accent1"/>
          </a:lnRef>
          <a:fillRef idx="0">
            <a:schemeClr val="accent1"/>
          </a:fillRef>
          <a:effectRef idx="0">
            <a:schemeClr val="accent1"/>
          </a:effectRef>
          <a:fontRef idx="minor">
            <a:schemeClr val="tx1"/>
          </a:fontRef>
        </p:style>
      </p:cxnSp>
      <p:sp>
        <p:nvSpPr>
          <p:cNvPr id="8" name="TextBox 2"/>
          <p:cNvSpPr txBox="1">
            <a:spLocks noChangeArrowheads="1"/>
          </p:cNvSpPr>
          <p:nvPr userDrawn="1"/>
        </p:nvSpPr>
        <p:spPr bwMode="auto">
          <a:xfrm>
            <a:off x="263351" y="-34113"/>
            <a:ext cx="6693261" cy="584773"/>
          </a:xfrm>
          <a:prstGeom prst="rect">
            <a:avLst/>
          </a:prstGeom>
          <a:noFill/>
          <a:ln>
            <a:noFill/>
          </a:ln>
        </p:spPr>
        <p:txBody>
          <a:bodyPr wrap="square" lIns="91436" tIns="45719" rIns="91436" bIns="45719" anchor="ctr">
            <a:spAutoFit/>
          </a:bodyPr>
          <a:lstStyle>
            <a:lvl1pPr marL="285750" indent="-285750"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13703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18275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22847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27419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marL="0" indent="0" eaLnBrk="1" hangingPunct="1"/>
            <a:r>
              <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rPr>
              <a:t>二、怎样坚持和加强党的全面领导</a:t>
            </a:r>
            <a:endPar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小结">
    <p:bg>
      <p:bgPr>
        <a:solidFill>
          <a:srgbClr val="FFFFF5"/>
        </a:solidFill>
        <a:effectLst/>
      </p:bgPr>
    </p:bg>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a:fillRect/>
          </a:stretch>
        </p:blipFill>
        <p:spPr>
          <a:xfrm>
            <a:off x="1415480" y="0"/>
            <a:ext cx="10776520" cy="2873196"/>
          </a:xfrm>
          <a:prstGeom prst="rect">
            <a:avLst/>
          </a:prstGeom>
        </p:spPr>
      </p:pic>
      <p:sp>
        <p:nvSpPr>
          <p:cNvPr id="4" name="TextBox 2"/>
          <p:cNvSpPr txBox="1">
            <a:spLocks noChangeArrowheads="1"/>
          </p:cNvSpPr>
          <p:nvPr userDrawn="1"/>
        </p:nvSpPr>
        <p:spPr bwMode="auto">
          <a:xfrm>
            <a:off x="263351" y="-34113"/>
            <a:ext cx="6693261" cy="584773"/>
          </a:xfrm>
          <a:prstGeom prst="rect">
            <a:avLst/>
          </a:prstGeom>
          <a:noFill/>
          <a:ln>
            <a:noFill/>
          </a:ln>
        </p:spPr>
        <p:txBody>
          <a:bodyPr wrap="square" lIns="91436" tIns="45719" rIns="91436" bIns="45719" anchor="ctr">
            <a:spAutoFit/>
          </a:bodyPr>
          <a:lstStyle>
            <a:lvl1pPr marL="285750" indent="-285750"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1pPr>
            <a:lvl2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2pPr>
            <a:lvl3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3pPr>
            <a:lvl4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4pPr>
            <a:lvl5pPr defTabSz="1828800">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5pPr>
            <a:lvl6pPr marL="13703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6pPr>
            <a:lvl7pPr marL="18275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7pPr>
            <a:lvl8pPr marL="22847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8pPr>
            <a:lvl9pPr marL="2741930" indent="916305" defTabSz="1828800" eaLnBrk="0" fontAlgn="base" hangingPunct="0">
              <a:spcBef>
                <a:spcPct val="0"/>
              </a:spcBef>
              <a:spcAft>
                <a:spcPct val="0"/>
              </a:spcAft>
              <a:defRPr>
                <a:solidFill>
                  <a:srgbClr val="000000"/>
                </a:solidFill>
                <a:latin typeface="Helvetica" panose="020B0604020202020204" pitchFamily="34" charset="0"/>
                <a:ea typeface="宋体" panose="02010600030101010101" pitchFamily="2" charset="-122"/>
                <a:sym typeface="Helvetica" panose="020B0604020202020204" pitchFamily="34" charset="0"/>
              </a:defRPr>
            </a:lvl9pPr>
          </a:lstStyle>
          <a:p>
            <a:pPr marL="0" indent="0" eaLnBrk="1" hangingPunct="1"/>
            <a:r>
              <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rPr>
              <a:t>二、怎样坚持和加强党的全面领导</a:t>
            </a:r>
            <a:endParaRPr lang="zh-CN" altLang="en-US" sz="3200" b="1" kern="0" spc="12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lang="zh-CN" altLang="en-US"/>
              <a:t>单击此处编辑母版标题样式</a:t>
            </a: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cSld name="空白">
    <p:bg>
      <p:bgPr>
        <a:solidFill>
          <a:srgbClr val="FFFFF5"/>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a:xfrm>
            <a:off x="838200" y="6356350"/>
            <a:ext cx="2743200" cy="365125"/>
          </a:xfrm>
        </p:spPr>
        <p:txBody>
          <a:bodyPr/>
          <a:lstStyle/>
          <a:p>
            <a:fld id="{1C925F06-4D16-4F92-8E59-F7573468333C}" type="datetimeFigureOut">
              <a:rPr lang="zh-CN" altLang="en-US" smtClean="0"/>
            </a:fld>
            <a:endParaRPr lang="zh-CN" altLang="en-US"/>
          </a:p>
        </p:txBody>
      </p:sp>
      <p:sp>
        <p:nvSpPr>
          <p:cNvPr id="5" name="页脚占位符 4"/>
          <p:cNvSpPr>
            <a:spLocks noGrp="1"/>
          </p:cNvSpPr>
          <p:nvPr>
            <p:ph type="ftr" sz="quarter" idx="11"/>
          </p:nvPr>
        </p:nvSpPr>
        <p:spPr>
          <a:xfrm>
            <a:off x="4038600" y="6356350"/>
            <a:ext cx="4114800" cy="365125"/>
          </a:xfrm>
        </p:spPr>
        <p:txBody>
          <a:bodyPr/>
          <a:lstStyle/>
          <a:p>
            <a:endParaRPr lang="zh-CN" altLang="en-US"/>
          </a:p>
        </p:txBody>
      </p:sp>
      <p:sp>
        <p:nvSpPr>
          <p:cNvPr id="6" name="灯片编号占位符 5"/>
          <p:cNvSpPr>
            <a:spLocks noGrp="1"/>
          </p:cNvSpPr>
          <p:nvPr>
            <p:ph type="sldNum" sz="quarter" idx="12"/>
          </p:nvPr>
        </p:nvSpPr>
        <p:spPr>
          <a:xfrm>
            <a:off x="8610600" y="6356350"/>
            <a:ext cx="2743200" cy="365125"/>
          </a:xfrm>
        </p:spPr>
        <p:txBody>
          <a:bodyPr/>
          <a:lstStyle/>
          <a:p>
            <a:fld id="{44C5A18C-9366-4AA8-87FB-40A2B5C55EA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5"/>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8.xml"/><Relationship Id="rId2" Type="http://schemas.openxmlformats.org/officeDocument/2006/relationships/image" Target="../media/image5.png"/><Relationship Id="rId1"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图片 25"/>
          <p:cNvPicPr>
            <a:picLocks noChangeAspect="1"/>
          </p:cNvPicPr>
          <p:nvPr/>
        </p:nvPicPr>
        <p:blipFill rotWithShape="1">
          <a:blip r:embed="rId1" cstate="print"/>
          <a:srcRect b="39980"/>
          <a:stretch>
            <a:fillRect/>
          </a:stretch>
        </p:blipFill>
        <p:spPr>
          <a:xfrm>
            <a:off x="0" y="3941649"/>
            <a:ext cx="12227951" cy="3023032"/>
          </a:xfrm>
          <a:prstGeom prst="rect">
            <a:avLst/>
          </a:prstGeom>
        </p:spPr>
      </p:pic>
      <p:sp>
        <p:nvSpPr>
          <p:cNvPr id="10" name="文本框 20"/>
          <p:cNvSpPr txBox="1">
            <a:spLocks noChangeArrowheads="1"/>
          </p:cNvSpPr>
          <p:nvPr/>
        </p:nvSpPr>
        <p:spPr bwMode="auto">
          <a:xfrm>
            <a:off x="1476022" y="471541"/>
            <a:ext cx="9898743" cy="2154436"/>
          </a:xfrm>
          <a:prstGeom prst="rect">
            <a:avLst/>
          </a:prstGeom>
          <a:noFill/>
          <a:ln w="9525">
            <a:noFill/>
            <a:miter lim="800000"/>
          </a:ln>
        </p:spPr>
        <p:txBody>
          <a:bodyPr wrap="square">
            <a:spAutoFit/>
          </a:bodyP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a:r>
              <a:rPr lang="en-US" altLang="zh-CN" sz="8000" dirty="0">
                <a:solidFill>
                  <a:schemeClr val="bg1"/>
                </a:solidFill>
                <a:latin typeface="Impact" panose="020B0806030902050204" pitchFamily="34" charset="0"/>
                <a:ea typeface="Microsoft Himalaya" panose="01010100010101010101" pitchFamily="2" charset="0"/>
                <a:cs typeface="Microsoft Himalaya" panose="01010100010101010101" pitchFamily="2" charset="0"/>
              </a:rPr>
              <a:t>2019</a:t>
            </a:r>
            <a:endParaRPr lang="en-US" altLang="zh-CN" sz="8000" dirty="0">
              <a:solidFill>
                <a:schemeClr val="bg1"/>
              </a:solidFill>
              <a:latin typeface="Impact" panose="020B0806030902050204" pitchFamily="34" charset="0"/>
              <a:ea typeface="Microsoft Himalaya" panose="01010100010101010101" pitchFamily="2" charset="0"/>
              <a:cs typeface="Microsoft Himalaya" panose="01010100010101010101" pitchFamily="2" charset="0"/>
            </a:endParaRPr>
          </a:p>
          <a:p>
            <a:pPr algn="ctr"/>
            <a:r>
              <a:rPr lang="zh-CN" altLang="en-US" sz="5400" b="1" dirty="0">
                <a:solidFill>
                  <a:schemeClr val="bg1"/>
                </a:solidFill>
                <a:ea typeface="微软雅黑" panose="020B0503020204020204" pitchFamily="34" charset="-122"/>
              </a:rPr>
              <a:t>工作总结计划</a:t>
            </a:r>
            <a:r>
              <a:rPr lang="en-US" altLang="zh-CN" sz="5400" b="1" dirty="0">
                <a:solidFill>
                  <a:schemeClr val="bg1"/>
                </a:solidFill>
                <a:ea typeface="微软雅黑" panose="020B0503020204020204" pitchFamily="34" charset="-122"/>
              </a:rPr>
              <a:t>PPT</a:t>
            </a:r>
            <a:r>
              <a:rPr lang="zh-CN" altLang="en-US" sz="5400" b="1" dirty="0">
                <a:solidFill>
                  <a:schemeClr val="bg1"/>
                </a:solidFill>
                <a:ea typeface="微软雅黑" panose="020B0503020204020204" pitchFamily="34" charset="-122"/>
              </a:rPr>
              <a:t>模板</a:t>
            </a:r>
            <a:endParaRPr lang="zh-CN" altLang="en-US" sz="5400" b="1" dirty="0">
              <a:solidFill>
                <a:schemeClr val="bg1"/>
              </a:solidFill>
              <a:ea typeface="微软雅黑" panose="020B0503020204020204" pitchFamily="34" charset="-122"/>
            </a:endParaRPr>
          </a:p>
        </p:txBody>
      </p:sp>
      <p:sp>
        <p:nvSpPr>
          <p:cNvPr id="27" name="矩形 26"/>
          <p:cNvSpPr/>
          <p:nvPr/>
        </p:nvSpPr>
        <p:spPr>
          <a:xfrm flipH="1">
            <a:off x="0" y="0"/>
            <a:ext cx="12236522" cy="6964681"/>
          </a:xfrm>
          <a:prstGeom prst="rect">
            <a:avLst/>
          </a:prstGeom>
          <a:gradFill>
            <a:gsLst>
              <a:gs pos="0">
                <a:srgbClr val="C00000"/>
              </a:gs>
              <a:gs pos="58000">
                <a:srgbClr val="BE1818"/>
              </a:gs>
              <a:gs pos="100000">
                <a:srgbClr val="FFFFFF">
                  <a:alpha val="4800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685800">
              <a:defRPr/>
            </a:pPr>
            <a:endParaRPr lang="en-US" altLang="zh-CN" sz="1350" dirty="0" smtClean="0">
              <a:solidFill>
                <a:prstClr val="white"/>
              </a:solidFill>
              <a:latin typeface="等线" panose="02010600030101010101" charset="-122"/>
              <a:ea typeface="等线" panose="02010600030101010101" charset="-122"/>
            </a:endParaRPr>
          </a:p>
          <a:p>
            <a:pPr algn="ctr" defTabSz="685800">
              <a:defRPr/>
            </a:pPr>
            <a:endParaRPr lang="en-US" altLang="zh-CN" sz="1350" dirty="0">
              <a:solidFill>
                <a:prstClr val="white"/>
              </a:solidFill>
              <a:latin typeface="等线" panose="02010600030101010101" charset="-122"/>
              <a:ea typeface="等线" panose="02010600030101010101" charset="-122"/>
            </a:endParaRPr>
          </a:p>
          <a:p>
            <a:pPr algn="ctr" defTabSz="685800">
              <a:defRPr/>
            </a:pPr>
            <a:endParaRPr lang="en-US" altLang="zh-CN" sz="1350" dirty="0" smtClean="0">
              <a:solidFill>
                <a:prstClr val="white"/>
              </a:solidFill>
              <a:latin typeface="等线" panose="02010600030101010101" charset="-122"/>
              <a:ea typeface="等线" panose="02010600030101010101" charset="-122"/>
            </a:endParaRPr>
          </a:p>
          <a:p>
            <a:pPr algn="ctr" defTabSz="685800">
              <a:defRPr/>
            </a:pPr>
            <a:endParaRPr lang="en-US" altLang="zh-CN" sz="1350" dirty="0">
              <a:solidFill>
                <a:prstClr val="white"/>
              </a:solidFill>
              <a:latin typeface="等线" panose="02010600030101010101" charset="-122"/>
              <a:ea typeface="等线" panose="02010600030101010101" charset="-122"/>
            </a:endParaRPr>
          </a:p>
          <a:p>
            <a:pPr algn="ctr" defTabSz="685800">
              <a:defRPr/>
            </a:pPr>
            <a:endParaRPr lang="en-US" altLang="zh-CN" sz="1350" dirty="0" smtClean="0">
              <a:solidFill>
                <a:prstClr val="white"/>
              </a:solidFill>
              <a:latin typeface="等线" panose="02010600030101010101" charset="-122"/>
              <a:ea typeface="等线" panose="02010600030101010101" charset="-122"/>
            </a:endParaRPr>
          </a:p>
          <a:p>
            <a:pPr algn="ctr" defTabSz="685800">
              <a:defRPr/>
            </a:pPr>
            <a:endParaRPr lang="en-US" altLang="zh-CN" sz="1350" dirty="0">
              <a:solidFill>
                <a:prstClr val="white"/>
              </a:solidFill>
              <a:latin typeface="等线" panose="02010600030101010101" charset="-122"/>
              <a:ea typeface="等线" panose="02010600030101010101" charset="-122"/>
            </a:endParaRPr>
          </a:p>
          <a:p>
            <a:pPr algn="ctr" defTabSz="685800">
              <a:defRPr/>
            </a:pPr>
            <a:endParaRPr lang="en-US" altLang="zh-CN" sz="1350" dirty="0" smtClean="0">
              <a:solidFill>
                <a:prstClr val="white"/>
              </a:solidFill>
              <a:latin typeface="等线" panose="02010600030101010101" charset="-122"/>
              <a:ea typeface="等线" panose="02010600030101010101" charset="-122"/>
            </a:endParaRPr>
          </a:p>
          <a:p>
            <a:pPr algn="ctr" defTabSz="685800">
              <a:defRPr/>
            </a:pPr>
            <a:endParaRPr lang="en-US" altLang="zh-CN" sz="1350" dirty="0">
              <a:solidFill>
                <a:prstClr val="white"/>
              </a:solidFill>
              <a:latin typeface="等线" panose="02010600030101010101" charset="-122"/>
              <a:ea typeface="等线" panose="02010600030101010101" charset="-122"/>
            </a:endParaRPr>
          </a:p>
          <a:p>
            <a:pPr algn="ctr" defTabSz="685800">
              <a:lnSpc>
                <a:spcPct val="150000"/>
              </a:lnSpc>
              <a:defRPr/>
            </a:pPr>
            <a:endParaRPr lang="zh-CN" altLang="en-US" sz="2800" dirty="0">
              <a:solidFill>
                <a:prstClr val="white"/>
              </a:solidFill>
              <a:latin typeface="等线" panose="02010600030101010101" charset="-122"/>
              <a:ea typeface="等线" panose="02010600030101010101" charset="-122"/>
            </a:endParaRPr>
          </a:p>
        </p:txBody>
      </p:sp>
      <p:sp>
        <p:nvSpPr>
          <p:cNvPr id="12" name="矩形 11"/>
          <p:cNvSpPr/>
          <p:nvPr/>
        </p:nvSpPr>
        <p:spPr>
          <a:xfrm>
            <a:off x="817235" y="2454727"/>
            <a:ext cx="10776443" cy="835025"/>
          </a:xfrm>
          <a:prstGeom prst="rect">
            <a:avLst/>
          </a:prstGeom>
          <a:noFill/>
          <a:effectLst>
            <a:outerShdw blurRad="63500" sx="102000" sy="102000" algn="ctr" rotWithShape="0">
              <a:prstClr val="black">
                <a:alpha val="40000"/>
              </a:prstClr>
            </a:outerShdw>
          </a:effectLst>
        </p:spPr>
        <p:txBody>
          <a:bodyPr wrap="square">
            <a:spAutoFit/>
          </a:bodyPr>
          <a:lstStyle/>
          <a:p>
            <a:pPr algn="ctr">
              <a:lnSpc>
                <a:spcPts val="5800"/>
              </a:lnSpc>
              <a:spcBef>
                <a:spcPts val="1200"/>
              </a:spcBef>
            </a:pPr>
            <a:r>
              <a:rPr lang="zh-CN" altLang="en-US" sz="6000" b="1" spc="200" dirty="0">
                <a:solidFill>
                  <a:schemeClr val="bg1"/>
                </a:solidFill>
                <a:latin typeface="宋体" panose="02010600030101010101" pitchFamily="2" charset="-122"/>
                <a:ea typeface="宋体" panose="02010600030101010101" pitchFamily="2" charset="-122"/>
              </a:rPr>
              <a:t>“概论”课程考核要点</a:t>
            </a:r>
            <a:endParaRPr lang="zh-CN" altLang="en-US" sz="6000" b="1" spc="200" dirty="0">
              <a:solidFill>
                <a:schemeClr val="bg1"/>
              </a:solidFill>
              <a:latin typeface="宋体" panose="02010600030101010101" pitchFamily="2" charset="-122"/>
              <a:ea typeface="宋体" panose="02010600030101010101" pitchFamily="2" charset="-122"/>
            </a:endParaRPr>
          </a:p>
        </p:txBody>
      </p:sp>
      <p:cxnSp>
        <p:nvCxnSpPr>
          <p:cNvPr id="19" name="直接连接符 18"/>
          <p:cNvCxnSpPr/>
          <p:nvPr/>
        </p:nvCxnSpPr>
        <p:spPr>
          <a:xfrm>
            <a:off x="29600" y="3409970"/>
            <a:ext cx="12192000"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29600" y="1794530"/>
            <a:ext cx="12192000" cy="0"/>
          </a:xfrm>
          <a:prstGeom prst="line">
            <a:avLst/>
          </a:prstGeom>
          <a:ln w="317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13" name="组合 12"/>
          <p:cNvGrpSpPr/>
          <p:nvPr/>
        </p:nvGrpSpPr>
        <p:grpSpPr>
          <a:xfrm>
            <a:off x="182957" y="223133"/>
            <a:ext cx="3809066" cy="616155"/>
            <a:chOff x="8139995" y="91248"/>
            <a:chExt cx="3809066" cy="616155"/>
          </a:xfrm>
        </p:grpSpPr>
        <p:grpSp>
          <p:nvGrpSpPr>
            <p:cNvPr id="15" name="组合 10"/>
            <p:cNvGrpSpPr/>
            <p:nvPr/>
          </p:nvGrpSpPr>
          <p:grpSpPr>
            <a:xfrm>
              <a:off x="9168266" y="214240"/>
              <a:ext cx="2780795" cy="444986"/>
              <a:chOff x="9214564" y="259947"/>
              <a:chExt cx="2780795" cy="444986"/>
            </a:xfrm>
          </p:grpSpPr>
          <p:sp>
            <p:nvSpPr>
              <p:cNvPr id="17" name="文本框 39"/>
              <p:cNvSpPr txBox="1"/>
              <p:nvPr/>
            </p:nvSpPr>
            <p:spPr>
              <a:xfrm>
                <a:off x="9214564" y="259947"/>
                <a:ext cx="2780795" cy="444986"/>
              </a:xfrm>
              <a:prstGeom prst="rect">
                <a:avLst/>
              </a:prstGeom>
              <a:noFill/>
            </p:spPr>
            <p:txBody>
              <a:bodyPr wrap="square" lIns="105403" tIns="52701" rIns="105403" bIns="52701">
                <a:spAutoFit/>
              </a:bodyPr>
              <a:lstStyle/>
              <a:p>
                <a:pPr marL="0" marR="0" lvl="0" indent="0" algn="r" defTabSz="1054100" rtl="0" eaLnBrk="1" fontAlgn="auto" latinLnBrk="0" hangingPunct="1">
                  <a:lnSpc>
                    <a:spcPct val="100000"/>
                  </a:lnSpc>
                  <a:spcBef>
                    <a:spcPts val="0"/>
                  </a:spcBef>
                  <a:spcAft>
                    <a:spcPts val="0"/>
                  </a:spcAft>
                  <a:buClrTx/>
                  <a:buSzTx/>
                  <a:buFontTx/>
                  <a:buNone/>
                  <a:defRPr/>
                </a:pPr>
                <a:r>
                  <a:rPr kumimoji="0" lang="zh-CN" altLang="en-US" sz="1400" b="1" i="0" u="none" strike="noStrike" kern="1200" cap="none" spc="100" normalizeH="0" noProof="0" dirty="0">
                    <a:ln>
                      <a:noFill/>
                    </a:ln>
                    <a:solidFill>
                      <a:schemeClr val="bg1"/>
                    </a:solidFill>
                    <a:effectLst/>
                    <a:uLnTx/>
                    <a:uFillTx/>
                    <a:latin typeface="微软雅黑" panose="020B0503020204020204" pitchFamily="34" charset="-122"/>
                    <a:ea typeface="微软雅黑" panose="020B0503020204020204" pitchFamily="34" charset="-122"/>
                    <a:cs typeface="+mn-cs"/>
                  </a:rPr>
                  <a:t>马克思主义学院</a:t>
                </a:r>
                <a:endParaRPr kumimoji="0" lang="en-US" altLang="zh-CN" sz="1400" b="1" i="0" u="none" strike="noStrike" kern="1200" cap="none" spc="100" normalizeH="0" noProof="0" dirty="0">
                  <a:ln>
                    <a:noFill/>
                  </a:ln>
                  <a:solidFill>
                    <a:schemeClr val="bg1"/>
                  </a:solidFill>
                  <a:effectLst/>
                  <a:uLnTx/>
                  <a:uFillTx/>
                  <a:latin typeface="微软雅黑" panose="020B0503020204020204" pitchFamily="34" charset="-122"/>
                  <a:ea typeface="微软雅黑" panose="020B0503020204020204" pitchFamily="34" charset="-122"/>
                  <a:cs typeface="+mn-cs"/>
                </a:endParaRPr>
              </a:p>
              <a:p>
                <a:pPr marL="0" marR="0" lvl="0" indent="0" algn="r" defTabSz="1054100" rtl="0" eaLnBrk="1" fontAlgn="auto" latinLnBrk="0" hangingPunct="1">
                  <a:lnSpc>
                    <a:spcPct val="100000"/>
                  </a:lnSpc>
                  <a:spcBef>
                    <a:spcPts val="0"/>
                  </a:spcBef>
                  <a:spcAft>
                    <a:spcPts val="0"/>
                  </a:spcAft>
                  <a:buClrTx/>
                  <a:buSzTx/>
                  <a:buFontTx/>
                  <a:buNone/>
                  <a:defRPr/>
                </a:pPr>
                <a:r>
                  <a:rPr kumimoji="0" lang="en-US" altLang="zh-CN" sz="800" i="0" u="none" strike="noStrike" kern="1200" cap="none" spc="100" normalizeH="0" noProof="0" dirty="0">
                    <a:ln>
                      <a:noFill/>
                    </a:ln>
                    <a:solidFill>
                      <a:schemeClr val="bg1"/>
                    </a:solidFill>
                    <a:effectLst/>
                    <a:uLnTx/>
                    <a:uFillTx/>
                    <a:latin typeface="微软雅黑" panose="020B0503020204020204" pitchFamily="34" charset="-122"/>
                    <a:ea typeface="微软雅黑" panose="020B0503020204020204" pitchFamily="34" charset="-122"/>
                    <a:cs typeface="Arial" panose="020B0604020202020204" pitchFamily="34" charset="0"/>
                  </a:rPr>
                  <a:t>SCHOOL OF MARXISM</a:t>
                </a:r>
                <a:endParaRPr kumimoji="0" lang="zh-CN" altLang="en-US" sz="600" i="0" u="none" strike="noStrike" kern="1200" cap="none" spc="100" normalizeH="0" noProof="0" dirty="0">
                  <a:ln>
                    <a:noFill/>
                  </a:ln>
                  <a:solidFill>
                    <a:schemeClr val="bg1"/>
                  </a:solidFill>
                  <a:effectLst/>
                  <a:uLnTx/>
                  <a:uFillTx/>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18" name="直接连接符 17"/>
              <p:cNvCxnSpPr/>
              <p:nvPr/>
            </p:nvCxnSpPr>
            <p:spPr bwMode="auto">
              <a:xfrm flipH="1">
                <a:off x="10387614" y="263612"/>
                <a:ext cx="1" cy="378794"/>
              </a:xfrm>
              <a:prstGeom prst="line">
                <a:avLst/>
              </a:prstGeom>
              <a:solidFill>
                <a:schemeClr val="accent1"/>
              </a:solidFill>
              <a:ln w="38100" cap="flat" cmpd="sng" algn="ctr">
                <a:solidFill>
                  <a:schemeClr val="bg1"/>
                </a:solidFill>
                <a:prstDash val="solid"/>
                <a:round/>
                <a:headEnd type="none" w="med" len="med"/>
                <a:tailEnd type="none" w="med" len="med"/>
              </a:ln>
            </p:spPr>
          </p:cxnSp>
        </p:grpSp>
        <p:pic>
          <p:nvPicPr>
            <p:cNvPr id="16" name="图片 15"/>
            <p:cNvPicPr>
              <a:picLocks noChangeAspect="1"/>
            </p:cNvPicPr>
            <p:nvPr/>
          </p:nvPicPr>
          <p:blipFill>
            <a:blip r:embed="rId2" cstate="print"/>
            <a:stretch>
              <a:fillRect/>
            </a:stretch>
          </p:blipFill>
          <p:spPr>
            <a:xfrm>
              <a:off x="8139995" y="91248"/>
              <a:ext cx="2201321" cy="616155"/>
            </a:xfrm>
            <a:prstGeom prst="rect">
              <a:avLst/>
            </a:prstGeom>
          </p:spPr>
        </p:pic>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464185" y="303530"/>
            <a:ext cx="11262995" cy="6554470"/>
          </a:xfrm>
          <a:prstGeom prst="rect">
            <a:avLst/>
          </a:prstGeom>
          <a:noFill/>
        </p:spPr>
        <p:txBody>
          <a:bodyPr wrap="square" rtlCol="0" anchor="t">
            <a:spAutoFit/>
          </a:bodyPr>
          <a:p>
            <a:pPr algn="just" fontAlgn="auto">
              <a:lnSpc>
                <a:spcPct val="150000"/>
              </a:lnSpc>
            </a:pPr>
            <a:r>
              <a:rPr lang="en-US" altLang="zh-CN" sz="2800">
                <a:latin typeface="楷体" panose="02010609060101010101" pitchFamily="49" charset="-122"/>
                <a:ea typeface="楷体" panose="02010609060101010101" pitchFamily="49" charset="-122"/>
                <a:cs typeface="楷体" panose="02010609060101010101" pitchFamily="49" charset="-122"/>
              </a:rPr>
              <a:t>    </a:t>
            </a:r>
            <a:r>
              <a:rPr lang="zh-CN" altLang="en-US" sz="2800">
                <a:latin typeface="楷体" panose="02010609060101010101" pitchFamily="49" charset="-122"/>
                <a:ea typeface="楷体" panose="02010609060101010101" pitchFamily="49" charset="-122"/>
                <a:cs typeface="楷体" panose="02010609060101010101" pitchFamily="49" charset="-122"/>
              </a:rPr>
              <a:t>第一，从中华民族复兴的历史进程看，中国特色社会主义进入新时代，意味着近代以来久经磨难的中华民族迎来了从站起来、富起来到强起来的伟大飞跃，迎来了实现中华民族伟大复兴的光明前景。第二，从科学社会主义发展进程看，中国特色社会主义进入新时代，意味着科学社会主义在 21 世纪的中国焕发出强大生机活力，在世界上高高举起了中国特色社会主义伟大旗帜。第三，从人类文明进程看，中国特色社会主义进入新时代，意味着中国特色社会主义道路、理论、制度、文化不断发展，拓展了发展中国家走向现代化的途径，给世界上那些既希望加快发展又希望保持自身独立性的国家和民族提供了全新选择，为解决人类问题贡献了中国智慧和中国方案。</a:t>
            </a:r>
            <a:endParaRPr lang="zh-CN" altLang="en-US" sz="2800">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532765" y="315595"/>
            <a:ext cx="7557135" cy="521970"/>
          </a:xfrm>
          <a:prstGeom prst="rect">
            <a:avLst/>
          </a:prstGeom>
          <a:noFill/>
          <a:ln w="9525">
            <a:noFill/>
          </a:ln>
        </p:spPr>
        <p:txBody>
          <a:bodyPr wrap="square">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7.</a:t>
            </a:r>
            <a:r>
              <a:rPr lang="zh-CN" sz="2800" b="1">
                <a:latin typeface="宋体" panose="02010600030101010101" pitchFamily="2" charset="-122"/>
                <a:ea typeface="宋体" panose="02010600030101010101" pitchFamily="2" charset="-122"/>
                <a:cs typeface="宋体" panose="02010600030101010101" pitchFamily="2" charset="-122"/>
              </a:rPr>
              <a:t>如何理解我国社会主要矛盾的转化及其影响</a:t>
            </a:r>
            <a:endParaRPr lang="zh-CN" altLang="en-US" sz="2800" b="1">
              <a:latin typeface="宋体" panose="02010600030101010101" pitchFamily="2" charset="-122"/>
              <a:cs typeface="宋体" panose="02010600030101010101" pitchFamily="2" charset="-122"/>
            </a:endParaRPr>
          </a:p>
        </p:txBody>
      </p:sp>
      <p:sp>
        <p:nvSpPr>
          <p:cNvPr id="2" name="文本框 1"/>
          <p:cNvSpPr txBox="1"/>
          <p:nvPr/>
        </p:nvSpPr>
        <p:spPr>
          <a:xfrm>
            <a:off x="245745" y="949960"/>
            <a:ext cx="11626850" cy="5908040"/>
          </a:xfrm>
          <a:prstGeom prst="rect">
            <a:avLst/>
          </a:prstGeom>
          <a:noFill/>
        </p:spPr>
        <p:txBody>
          <a:bodyPr wrap="square" rtlCol="0" anchor="t">
            <a:spAutoFit/>
          </a:bodyPr>
          <a:p>
            <a:pPr algn="just" fontAlgn="auto">
              <a:lnSpc>
                <a:spcPct val="150000"/>
              </a:lnSpc>
            </a:pPr>
            <a:r>
              <a:rPr lang="en-US" altLang="zh-CN" sz="2800"/>
              <a:t>     </a:t>
            </a:r>
            <a:r>
              <a:rPr lang="en-US" altLang="zh-CN" sz="2800">
                <a:latin typeface="楷体" panose="02010609060101010101" pitchFamily="49" charset="-122"/>
                <a:ea typeface="楷体" panose="02010609060101010101" pitchFamily="49" charset="-122"/>
                <a:cs typeface="楷体" panose="02010609060101010101" pitchFamily="49" charset="-122"/>
              </a:rPr>
              <a:t> </a:t>
            </a:r>
            <a:r>
              <a:rPr lang="zh-CN" altLang="en-US" sz="2800">
                <a:latin typeface="楷体" panose="02010609060101010101" pitchFamily="49" charset="-122"/>
                <a:ea typeface="楷体" panose="02010609060101010101" pitchFamily="49" charset="-122"/>
                <a:cs typeface="楷体" panose="02010609060101010101" pitchFamily="49" charset="-122"/>
              </a:rPr>
              <a:t>党的十九大明确指出，我国社会主要矛盾已经转化为人民日益增长的美好生活需要和不平衡不充分的发展之间的矛盾。主要依据有以下三个方面：一是经过改革开放 40 年的发展，我国社会生产力水平总体上显著提高，很多方面进入世界前列。这说明，我国进入社会主义初级阶段以来的“落后的社会生产”已经发生了新的阶段性变化。二是人民生活水平显著提高，对美好生活的向往更加强烈，不仅对物质文化生活提出了更高要求，而且在民主、法治、公平、正义、安全、环境等方面的要求日益增长。三是影响满足人们美好生活需要的因素很多，但主要是发展的不平衡不充分问题。</a:t>
            </a:r>
            <a:endParaRPr lang="zh-CN" altLang="en-US" sz="2800">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532765" y="315595"/>
            <a:ext cx="7557135" cy="521970"/>
          </a:xfrm>
          <a:prstGeom prst="rect">
            <a:avLst/>
          </a:prstGeom>
          <a:noFill/>
          <a:ln w="9525">
            <a:noFill/>
          </a:ln>
        </p:spPr>
        <p:txBody>
          <a:bodyPr wrap="square">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7.</a:t>
            </a:r>
            <a:r>
              <a:rPr lang="zh-CN" sz="2800" b="1">
                <a:latin typeface="宋体" panose="02010600030101010101" pitchFamily="2" charset="-122"/>
                <a:ea typeface="宋体" panose="02010600030101010101" pitchFamily="2" charset="-122"/>
                <a:cs typeface="宋体" panose="02010600030101010101" pitchFamily="2" charset="-122"/>
              </a:rPr>
              <a:t>如何理解我国社会主要矛盾的转化及其影响</a:t>
            </a:r>
            <a:endParaRPr lang="zh-CN" altLang="en-US" sz="2800" b="1">
              <a:latin typeface="宋体" panose="02010600030101010101" pitchFamily="2" charset="-122"/>
              <a:cs typeface="宋体" panose="02010600030101010101" pitchFamily="2" charset="-122"/>
            </a:endParaRPr>
          </a:p>
        </p:txBody>
      </p:sp>
      <p:sp>
        <p:nvSpPr>
          <p:cNvPr id="2" name="文本框 1"/>
          <p:cNvSpPr txBox="1"/>
          <p:nvPr/>
        </p:nvSpPr>
        <p:spPr>
          <a:xfrm>
            <a:off x="245745" y="949960"/>
            <a:ext cx="11626850" cy="5262245"/>
          </a:xfrm>
          <a:prstGeom prst="rect">
            <a:avLst/>
          </a:prstGeom>
          <a:noFill/>
        </p:spPr>
        <p:txBody>
          <a:bodyPr wrap="square" rtlCol="0" anchor="t">
            <a:spAutoFit/>
          </a:bodyPr>
          <a:p>
            <a:pPr algn="just" fontAlgn="auto">
              <a:lnSpc>
                <a:spcPct val="150000"/>
              </a:lnSpc>
            </a:pPr>
            <a:r>
              <a:rPr lang="en-US" altLang="zh-CN" sz="2800"/>
              <a:t>     </a:t>
            </a:r>
            <a:r>
              <a:rPr lang="en-US" altLang="zh-CN" sz="2800">
                <a:latin typeface="楷体" panose="02010609060101010101" pitchFamily="49" charset="-122"/>
                <a:ea typeface="楷体" panose="02010609060101010101" pitchFamily="49" charset="-122"/>
                <a:cs typeface="楷体" panose="02010609060101010101" pitchFamily="49" charset="-122"/>
              </a:rPr>
              <a:t> </a:t>
            </a:r>
            <a:r>
              <a:rPr lang="zh-CN" altLang="en-US" sz="2800">
                <a:latin typeface="楷体" panose="02010609060101010101" pitchFamily="49" charset="-122"/>
                <a:ea typeface="楷体" panose="02010609060101010101" pitchFamily="49" charset="-122"/>
                <a:cs typeface="楷体" panose="02010609060101010101" pitchFamily="49" charset="-122"/>
              </a:rPr>
              <a:t>我国社会主要矛盾的变化是关系全局的历史性变化，对党和国家工作提出了许多新要求。我们要在继续推动发展的基础上，着力解决好发展不平衡不充分问题，大力提升发展质量和效益，更好满足人民在经济、政治、文化、社会、生态等方面日益增长的需要，更好推动人的全面发展、社会全面进步。</a:t>
            </a:r>
            <a:endParaRPr lang="zh-CN" altLang="en-US" sz="28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en-US" altLang="zh-CN" sz="2800">
                <a:latin typeface="楷体" panose="02010609060101010101" pitchFamily="49" charset="-122"/>
                <a:ea typeface="楷体" panose="02010609060101010101" pitchFamily="49" charset="-122"/>
                <a:cs typeface="楷体" panose="02010609060101010101" pitchFamily="49" charset="-122"/>
              </a:rPr>
              <a:t>    </a:t>
            </a:r>
            <a:r>
              <a:rPr lang="zh-CN" altLang="en-US" sz="2800">
                <a:latin typeface="楷体" panose="02010609060101010101" pitchFamily="49" charset="-122"/>
                <a:ea typeface="楷体" panose="02010609060101010101" pitchFamily="49" charset="-122"/>
                <a:cs typeface="楷体" panose="02010609060101010101" pitchFamily="49" charset="-122"/>
              </a:rPr>
              <a:t>我国社会主要矛盾的变化，没有改变我们对我国社会主义所处历史阶段的判断，我国仍处于并将长期处于社会主义初级阶段的基本国情没有变，我国是世界最大发展中国家的国际地位没有变。</a:t>
            </a:r>
            <a:endParaRPr lang="zh-CN" altLang="en-US" sz="2800">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431800" y="297180"/>
            <a:ext cx="7520940" cy="521970"/>
          </a:xfrm>
          <a:prstGeom prst="rect">
            <a:avLst/>
          </a:prstGeom>
          <a:noFill/>
          <a:ln w="9525">
            <a:noFill/>
          </a:ln>
        </p:spPr>
        <p:txBody>
          <a:bodyPr wrap="square">
            <a:spAutoFit/>
          </a:bodyPr>
          <a:p>
            <a:pPr indent="0"/>
            <a:r>
              <a:rPr lang="en-US" sz="2800" b="1">
                <a:latin typeface="宋体" panose="02010600030101010101" pitchFamily="2" charset="-122"/>
                <a:ea typeface="宋体" panose="02010600030101010101" pitchFamily="2" charset="-122"/>
                <a:cs typeface="宋体" panose="02010600030101010101" pitchFamily="2" charset="-122"/>
              </a:rPr>
              <a:t>8.</a:t>
            </a:r>
            <a:r>
              <a:rPr lang="zh-CN" sz="2800" b="1">
                <a:latin typeface="宋体" panose="02010600030101010101" pitchFamily="2" charset="-122"/>
                <a:ea typeface="宋体" panose="02010600030101010101" pitchFamily="2" charset="-122"/>
                <a:cs typeface="宋体" panose="02010600030101010101" pitchFamily="2" charset="-122"/>
              </a:rPr>
              <a:t>新时代中国特色社会主义发展的战略安排</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127000" y="1191895"/>
            <a:ext cx="11701780" cy="5631180"/>
          </a:xfrm>
          <a:prstGeom prst="rect">
            <a:avLst/>
          </a:prstGeom>
          <a:noFill/>
        </p:spPr>
        <p:txBody>
          <a:bodyPr wrap="square" rtlCol="0" anchor="t">
            <a:spAutoFit/>
          </a:bodyPr>
          <a:p>
            <a:pPr algn="just"/>
            <a:r>
              <a:rPr lang="en-US" altLang="zh-CN" sz="2400">
                <a:latin typeface="楷体" panose="02010609060101010101" pitchFamily="49" charset="-122"/>
                <a:ea typeface="楷体" panose="02010609060101010101" pitchFamily="49" charset="-122"/>
              </a:rPr>
              <a:t>   </a:t>
            </a:r>
            <a:r>
              <a:rPr lang="zh-CN" altLang="en-US" sz="2400" b="1">
                <a:latin typeface="楷体" panose="02010609060101010101" pitchFamily="49" charset="-122"/>
                <a:ea typeface="楷体" panose="02010609060101010101" pitchFamily="49" charset="-122"/>
              </a:rPr>
              <a:t>第一个阶段，从二〇二〇年到二〇三五年，在全面建成小康社会的基础上，再奋斗十五年，基本实现社会主义现代化。</a:t>
            </a:r>
            <a:r>
              <a:rPr lang="zh-CN" altLang="en-US" sz="2400">
                <a:latin typeface="楷体" panose="02010609060101010101" pitchFamily="49" charset="-122"/>
                <a:ea typeface="楷体" panose="02010609060101010101" pitchFamily="49" charset="-122"/>
              </a:rPr>
              <a:t>到那时，我国经济实力、科技实力将大幅跃升，跻身创新型国家前列；人民平等参与、平等发展权利得到充分保障，法治国家、法治政府、法治社会基本建成，各方面制度更加完善，国家治理体系和治理能力现代化基本实现；社会文明程度达到新的高度，国家文化软实力显著增强，中华文化影响更加广泛深入；人民生活更为宽裕，中等收入群体比例明显提高，城乡区域发展差距和居民生活水平差距显著缩小，基本公共服务均等化基本实现，全体人民共同富裕迈出坚实步伐；现代社会治理格局基本形成，社会充满活力又和谐有序；生态环境根本好转，美丽中国目标基本实现。</a:t>
            </a:r>
            <a:endParaRPr lang="zh-CN" altLang="en-US" sz="2400">
              <a:latin typeface="楷体" panose="02010609060101010101" pitchFamily="49" charset="-122"/>
              <a:ea typeface="楷体" panose="02010609060101010101" pitchFamily="49" charset="-122"/>
            </a:endParaRPr>
          </a:p>
          <a:p>
            <a:pPr algn="just"/>
            <a:r>
              <a:rPr lang="zh-CN" altLang="en-US" sz="2400">
                <a:latin typeface="楷体" panose="02010609060101010101" pitchFamily="49" charset="-122"/>
                <a:ea typeface="楷体" panose="02010609060101010101" pitchFamily="49" charset="-122"/>
              </a:rPr>
              <a:t> </a:t>
            </a:r>
            <a:r>
              <a:rPr lang="en-US" altLang="zh-CN" sz="2400">
                <a:latin typeface="楷体" panose="02010609060101010101" pitchFamily="49" charset="-122"/>
                <a:ea typeface="楷体" panose="02010609060101010101" pitchFamily="49" charset="-122"/>
              </a:rPr>
              <a:t>  </a:t>
            </a:r>
            <a:r>
              <a:rPr lang="zh-CN" altLang="en-US" sz="2400" b="1">
                <a:latin typeface="楷体" panose="02010609060101010101" pitchFamily="49" charset="-122"/>
                <a:ea typeface="楷体" panose="02010609060101010101" pitchFamily="49" charset="-122"/>
              </a:rPr>
              <a:t>第二个阶段，从二〇三五年到本世纪中叶，在基本实现现代化的基础上，再奋斗十五年，把我国建成富强民主文明和谐美丽的社会主义现代化强国。</a:t>
            </a:r>
            <a:r>
              <a:rPr lang="zh-CN" altLang="en-US" sz="2400">
                <a:latin typeface="楷体" panose="02010609060101010101" pitchFamily="49" charset="-122"/>
                <a:ea typeface="楷体" panose="02010609060101010101" pitchFamily="49" charset="-122"/>
              </a:rPr>
              <a:t>到那时，我国物质文明、政治文明、精神文明、社会文明、生态文明将全面提升，实现国家治理体系和治理能力现代化，成为综合国力和国际影响力领先的国家，全体人民共同富裕基本实现，我国人民将享有更加幸福安康的生活，中华民族将以更加昂扬的姿态屹立于世界民族之林。</a:t>
            </a:r>
            <a:endParaRPr lang="zh-CN" altLang="en-US" sz="2400">
              <a:latin typeface="楷体" panose="02010609060101010101" pitchFamily="49" charset="-122"/>
              <a:ea typeface="楷体" panose="02010609060101010101" pitchFamily="49"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541655" y="278765"/>
            <a:ext cx="5080000" cy="521970"/>
          </a:xfrm>
          <a:prstGeom prst="rect">
            <a:avLst/>
          </a:prstGeom>
          <a:noFill/>
          <a:ln w="9525">
            <a:noFill/>
          </a:ln>
        </p:spPr>
        <p:txBody>
          <a:bodyPr>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9.</a:t>
            </a:r>
            <a:r>
              <a:rPr lang="zh-CN" sz="2800" b="1">
                <a:latin typeface="宋体" panose="02010600030101010101" pitchFamily="2" charset="-122"/>
                <a:ea typeface="宋体" panose="02010600030101010101" pitchFamily="2" charset="-122"/>
                <a:cs typeface="宋体" panose="02010600030101010101" pitchFamily="2" charset="-122"/>
              </a:rPr>
              <a:t>贯彻新发展理念</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2954655" y="1444625"/>
            <a:ext cx="6282690" cy="3969385"/>
          </a:xfrm>
          <a:prstGeom prst="rect">
            <a:avLst/>
          </a:prstGeom>
          <a:noFill/>
        </p:spPr>
        <p:txBody>
          <a:bodyPr wrap="square" rtlCol="0" anchor="t">
            <a:spAutoFit/>
          </a:bodyPr>
          <a:p>
            <a:pPr algn="just" fontAlgn="auto">
              <a:lnSpc>
                <a:spcPct val="150000"/>
              </a:lnSpc>
            </a:pPr>
            <a:r>
              <a:rPr lang="en-US" altLang="zh-CN"/>
              <a:t>        </a:t>
            </a:r>
            <a:r>
              <a:rPr lang="zh-CN" altLang="en-US" sz="2800">
                <a:latin typeface="楷体" panose="02010609060101010101" pitchFamily="49" charset="-122"/>
                <a:ea typeface="楷体" panose="02010609060101010101" pitchFamily="49" charset="-122"/>
              </a:rPr>
              <a:t>面对全面建成小康社会决胜阶段复杂的国内外形势，面对经济社会发展的新趋势、新机遇和新矛盾、新挑战，党的十八届五中全会坚持以人民为中心的发展思想，鲜明提出了创新、协调、绿色、开放、共享的新发展理念。</a:t>
            </a:r>
            <a:endParaRPr lang="zh-CN" altLang="en-US" sz="2800">
              <a:latin typeface="楷体" panose="02010609060101010101" pitchFamily="49" charset="-122"/>
              <a:ea typeface="楷体" panose="02010609060101010101" pitchFamily="49" charset="-122"/>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541655" y="278765"/>
            <a:ext cx="5080000" cy="521970"/>
          </a:xfrm>
          <a:prstGeom prst="rect">
            <a:avLst/>
          </a:prstGeom>
          <a:noFill/>
          <a:ln w="9525">
            <a:noFill/>
          </a:ln>
        </p:spPr>
        <p:txBody>
          <a:bodyPr>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9.</a:t>
            </a:r>
            <a:r>
              <a:rPr lang="zh-CN" sz="2800" b="1">
                <a:latin typeface="宋体" panose="02010600030101010101" pitchFamily="2" charset="-122"/>
                <a:ea typeface="宋体" panose="02010600030101010101" pitchFamily="2" charset="-122"/>
                <a:cs typeface="宋体" panose="02010600030101010101" pitchFamily="2" charset="-122"/>
              </a:rPr>
              <a:t>贯彻新发展理念</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5131435" y="-4491990"/>
            <a:ext cx="6282690" cy="6600825"/>
          </a:xfrm>
          <a:prstGeom prst="rect">
            <a:avLst/>
          </a:prstGeom>
          <a:noFill/>
        </p:spPr>
        <p:txBody>
          <a:bodyPr wrap="square" rtlCol="0" anchor="t">
            <a:spAutoFit/>
          </a:bodyPr>
          <a:p>
            <a:pPr algn="just" fontAlgn="auto">
              <a:lnSpc>
                <a:spcPct val="150000"/>
              </a:lnSpc>
            </a:pPr>
            <a:r>
              <a:rPr lang="en-US" altLang="zh-CN"/>
              <a:t>     </a:t>
            </a:r>
            <a:endParaRPr lang="zh-CN" altLang="en-US" sz="2400">
              <a:latin typeface="楷体" panose="02010609060101010101" pitchFamily="49" charset="-122"/>
              <a:ea typeface="楷体" panose="02010609060101010101" pitchFamily="49" charset="-122"/>
              <a:sym typeface="+mn-ea"/>
            </a:endParaRPr>
          </a:p>
          <a:p>
            <a:pPr algn="just" fontAlgn="auto">
              <a:lnSpc>
                <a:spcPct val="150000"/>
              </a:lnSpc>
            </a:pPr>
            <a:endParaRPr lang="zh-CN" altLang="en-US" sz="2400">
              <a:latin typeface="楷体" panose="02010609060101010101" pitchFamily="49" charset="-122"/>
              <a:ea typeface="楷体" panose="02010609060101010101" pitchFamily="49" charset="-122"/>
              <a:sym typeface="+mn-ea"/>
            </a:endParaRPr>
          </a:p>
          <a:p>
            <a:pPr algn="just" fontAlgn="auto">
              <a:lnSpc>
                <a:spcPct val="150000"/>
              </a:lnSpc>
            </a:pPr>
            <a:endParaRPr lang="zh-CN" altLang="en-US" sz="2400">
              <a:latin typeface="楷体" panose="02010609060101010101" pitchFamily="49" charset="-122"/>
              <a:ea typeface="楷体" panose="02010609060101010101" pitchFamily="49" charset="-122"/>
              <a:sym typeface="+mn-ea"/>
            </a:endParaRPr>
          </a:p>
          <a:p>
            <a:pPr algn="just" fontAlgn="auto">
              <a:lnSpc>
                <a:spcPct val="150000"/>
              </a:lnSpc>
            </a:pPr>
            <a:endParaRPr lang="zh-CN" altLang="en-US" sz="2400">
              <a:latin typeface="楷体" panose="02010609060101010101" pitchFamily="49" charset="-122"/>
              <a:ea typeface="楷体" panose="02010609060101010101" pitchFamily="49" charset="-122"/>
              <a:sym typeface="+mn-ea"/>
            </a:endParaRPr>
          </a:p>
          <a:p>
            <a:pPr algn="just" fontAlgn="auto">
              <a:lnSpc>
                <a:spcPct val="150000"/>
              </a:lnSpc>
            </a:pPr>
            <a:endParaRPr lang="zh-CN" altLang="en-US" sz="2400">
              <a:latin typeface="楷体" panose="02010609060101010101" pitchFamily="49" charset="-122"/>
              <a:ea typeface="楷体" panose="02010609060101010101" pitchFamily="49" charset="-122"/>
            </a:endParaRPr>
          </a:p>
          <a:p>
            <a:pPr algn="just" fontAlgn="auto">
              <a:lnSpc>
                <a:spcPct val="150000"/>
              </a:lnSpc>
            </a:pPr>
            <a:endParaRPr lang="zh-CN" altLang="en-US" sz="2400">
              <a:latin typeface="楷体" panose="02010609060101010101" pitchFamily="49" charset="-122"/>
              <a:ea typeface="楷体" panose="02010609060101010101" pitchFamily="49" charset="-122"/>
              <a:sym typeface="+mn-ea"/>
            </a:endParaRPr>
          </a:p>
          <a:p>
            <a:pPr algn="just" fontAlgn="auto">
              <a:lnSpc>
                <a:spcPct val="150000"/>
              </a:lnSpc>
            </a:pPr>
            <a:endParaRPr lang="zh-CN" altLang="en-US" sz="2400">
              <a:latin typeface="楷体" panose="02010609060101010101" pitchFamily="49" charset="-122"/>
              <a:ea typeface="楷体" panose="02010609060101010101" pitchFamily="49" charset="-122"/>
              <a:sym typeface="+mn-ea"/>
            </a:endParaRPr>
          </a:p>
          <a:p>
            <a:pPr algn="just" fontAlgn="auto">
              <a:lnSpc>
                <a:spcPct val="150000"/>
              </a:lnSpc>
            </a:pPr>
            <a:endParaRPr lang="zh-CN" altLang="en-US" sz="2400">
              <a:latin typeface="楷体" panose="02010609060101010101" pitchFamily="49" charset="-122"/>
              <a:ea typeface="楷体" panose="02010609060101010101" pitchFamily="49" charset="-122"/>
              <a:sym typeface="+mn-ea"/>
            </a:endParaRPr>
          </a:p>
          <a:p>
            <a:pPr algn="just" fontAlgn="auto">
              <a:lnSpc>
                <a:spcPct val="150000"/>
              </a:lnSpc>
            </a:pPr>
            <a:endParaRPr lang="zh-CN" altLang="en-US" sz="2400">
              <a:latin typeface="楷体" panose="02010609060101010101" pitchFamily="49" charset="-122"/>
              <a:ea typeface="楷体" panose="02010609060101010101" pitchFamily="49" charset="-122"/>
              <a:sym typeface="+mn-ea"/>
            </a:endParaRPr>
          </a:p>
          <a:p>
            <a:pPr algn="just" fontAlgn="auto">
              <a:lnSpc>
                <a:spcPct val="150000"/>
              </a:lnSpc>
            </a:pPr>
            <a:endParaRPr lang="zh-CN" altLang="en-US" sz="2400">
              <a:latin typeface="楷体" panose="02010609060101010101" pitchFamily="49" charset="-122"/>
              <a:ea typeface="楷体" panose="02010609060101010101" pitchFamily="49" charset="-122"/>
            </a:endParaRPr>
          </a:p>
          <a:p>
            <a:pPr algn="just" fontAlgn="auto">
              <a:lnSpc>
                <a:spcPct val="150000"/>
              </a:lnSpc>
            </a:pPr>
            <a:endParaRPr sz="2400">
              <a:latin typeface="楷体" panose="02010609060101010101" pitchFamily="49" charset="-122"/>
              <a:ea typeface="楷体" panose="02010609060101010101" pitchFamily="49" charset="-122"/>
            </a:endParaRPr>
          </a:p>
          <a:p>
            <a:pPr algn="just" fontAlgn="auto">
              <a:lnSpc>
                <a:spcPct val="150000"/>
              </a:lnSpc>
            </a:pPr>
            <a:endParaRPr sz="2400">
              <a:latin typeface="楷体" panose="02010609060101010101" pitchFamily="49" charset="-122"/>
              <a:ea typeface="楷体" panose="02010609060101010101" pitchFamily="49" charset="-122"/>
            </a:endParaRPr>
          </a:p>
        </p:txBody>
      </p:sp>
      <p:sp>
        <p:nvSpPr>
          <p:cNvPr id="8" name="文本框 7"/>
          <p:cNvSpPr txBox="1"/>
          <p:nvPr/>
        </p:nvSpPr>
        <p:spPr>
          <a:xfrm>
            <a:off x="2659380" y="1480185"/>
            <a:ext cx="6746240" cy="3322955"/>
          </a:xfrm>
          <a:prstGeom prst="rect">
            <a:avLst/>
          </a:prstGeom>
          <a:noFill/>
        </p:spPr>
        <p:txBody>
          <a:bodyPr wrap="square" rtlCol="0" anchor="t">
            <a:spAutoFit/>
          </a:bodyPr>
          <a:p>
            <a:pPr algn="just" fontAlgn="auto">
              <a:lnSpc>
                <a:spcPct val="150000"/>
              </a:lnSpc>
            </a:pPr>
            <a:r>
              <a:rPr lang="en-US">
                <a:latin typeface="楷体" panose="02010609060101010101" pitchFamily="49" charset="-122"/>
                <a:ea typeface="楷体" panose="02010609060101010101" pitchFamily="49" charset="-122"/>
                <a:sym typeface="+mn-ea"/>
              </a:rPr>
              <a:t>   </a:t>
            </a:r>
            <a:r>
              <a:rPr sz="2800">
                <a:latin typeface="楷体" panose="02010609060101010101" pitchFamily="49" charset="-122"/>
                <a:ea typeface="楷体" panose="02010609060101010101" pitchFamily="49" charset="-122"/>
                <a:sym typeface="+mn-ea"/>
              </a:rPr>
              <a:t>创新是引领发展的第一动力。</a:t>
            </a:r>
            <a:endParaRPr sz="2800">
              <a:latin typeface="楷体" panose="02010609060101010101" pitchFamily="49" charset="-122"/>
              <a:ea typeface="楷体" panose="02010609060101010101" pitchFamily="49" charset="-122"/>
            </a:endParaRPr>
          </a:p>
          <a:p>
            <a:pPr algn="just" fontAlgn="auto">
              <a:lnSpc>
                <a:spcPct val="150000"/>
              </a:lnSpc>
            </a:pPr>
            <a:r>
              <a:rPr lang="en-US" altLang="zh-CN" sz="2800">
                <a:latin typeface="楷体" panose="02010609060101010101" pitchFamily="49" charset="-122"/>
                <a:ea typeface="楷体" panose="02010609060101010101" pitchFamily="49" charset="-122"/>
                <a:sym typeface="+mn-ea"/>
              </a:rPr>
              <a:t>  </a:t>
            </a:r>
            <a:r>
              <a:rPr lang="zh-CN" altLang="en-US" sz="2800">
                <a:latin typeface="楷体" panose="02010609060101010101" pitchFamily="49" charset="-122"/>
                <a:ea typeface="楷体" panose="02010609060101010101" pitchFamily="49" charset="-122"/>
                <a:sym typeface="+mn-ea"/>
              </a:rPr>
              <a:t>协调是持续健康发展的内在要求。</a:t>
            </a:r>
            <a:endParaRPr lang="zh-CN" altLang="en-US" sz="2800">
              <a:latin typeface="楷体" panose="02010609060101010101" pitchFamily="49" charset="-122"/>
              <a:ea typeface="楷体" panose="02010609060101010101" pitchFamily="49" charset="-122"/>
              <a:sym typeface="+mn-ea"/>
            </a:endParaRPr>
          </a:p>
          <a:p>
            <a:pPr algn="just" fontAlgn="auto">
              <a:lnSpc>
                <a:spcPct val="150000"/>
              </a:lnSpc>
            </a:pPr>
            <a:r>
              <a:rPr lang="en-US" altLang="zh-CN" sz="2800">
                <a:latin typeface="楷体" panose="02010609060101010101" pitchFamily="49" charset="-122"/>
                <a:ea typeface="楷体" panose="02010609060101010101" pitchFamily="49" charset="-122"/>
                <a:sym typeface="+mn-ea"/>
              </a:rPr>
              <a:t>  </a:t>
            </a:r>
            <a:r>
              <a:rPr lang="zh-CN" altLang="en-US" sz="2800">
                <a:latin typeface="楷体" panose="02010609060101010101" pitchFamily="49" charset="-122"/>
                <a:ea typeface="楷体" panose="02010609060101010101" pitchFamily="49" charset="-122"/>
                <a:sym typeface="+mn-ea"/>
              </a:rPr>
              <a:t>绿色是永续发展的必要条件。</a:t>
            </a:r>
            <a:endParaRPr lang="zh-CN" altLang="en-US" sz="2800">
              <a:latin typeface="楷体" panose="02010609060101010101" pitchFamily="49" charset="-122"/>
              <a:ea typeface="楷体" panose="02010609060101010101" pitchFamily="49" charset="-122"/>
              <a:sym typeface="+mn-ea"/>
            </a:endParaRPr>
          </a:p>
          <a:p>
            <a:pPr algn="just" fontAlgn="auto">
              <a:lnSpc>
                <a:spcPct val="150000"/>
              </a:lnSpc>
            </a:pPr>
            <a:r>
              <a:rPr lang="en-US" altLang="zh-CN" sz="2800">
                <a:latin typeface="楷体" panose="02010609060101010101" pitchFamily="49" charset="-122"/>
                <a:ea typeface="楷体" panose="02010609060101010101" pitchFamily="49" charset="-122"/>
                <a:sym typeface="+mn-ea"/>
              </a:rPr>
              <a:t>  </a:t>
            </a:r>
            <a:r>
              <a:rPr lang="zh-CN" altLang="en-US" sz="2800">
                <a:latin typeface="楷体" panose="02010609060101010101" pitchFamily="49" charset="-122"/>
                <a:ea typeface="楷体" panose="02010609060101010101" pitchFamily="49" charset="-122"/>
                <a:sym typeface="+mn-ea"/>
              </a:rPr>
              <a:t>开放是国家繁荣发展的必由之路。</a:t>
            </a:r>
            <a:endParaRPr lang="zh-CN" altLang="en-US" sz="2800">
              <a:latin typeface="楷体" panose="02010609060101010101" pitchFamily="49" charset="-122"/>
              <a:ea typeface="楷体" panose="02010609060101010101" pitchFamily="49" charset="-122"/>
              <a:sym typeface="+mn-ea"/>
            </a:endParaRPr>
          </a:p>
          <a:p>
            <a:pPr algn="just" fontAlgn="auto">
              <a:lnSpc>
                <a:spcPct val="150000"/>
              </a:lnSpc>
            </a:pPr>
            <a:r>
              <a:rPr lang="en-US" altLang="zh-CN" sz="2800">
                <a:latin typeface="楷体" panose="02010609060101010101" pitchFamily="49" charset="-122"/>
                <a:ea typeface="楷体" panose="02010609060101010101" pitchFamily="49" charset="-122"/>
                <a:sym typeface="+mn-ea"/>
              </a:rPr>
              <a:t>  </a:t>
            </a:r>
            <a:r>
              <a:rPr lang="zh-CN" altLang="en-US" sz="2800">
                <a:latin typeface="楷体" panose="02010609060101010101" pitchFamily="49" charset="-122"/>
                <a:ea typeface="楷体" panose="02010609060101010101" pitchFamily="49" charset="-122"/>
                <a:sym typeface="+mn-ea"/>
              </a:rPr>
              <a:t>共享是中国特色社会主义的本质要求。</a:t>
            </a:r>
            <a:endParaRPr lang="zh-CN" altLang="en-US" sz="2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723265" y="360680"/>
            <a:ext cx="6856095" cy="521970"/>
          </a:xfrm>
          <a:prstGeom prst="rect">
            <a:avLst/>
          </a:prstGeom>
          <a:noFill/>
          <a:ln w="9525">
            <a:noFill/>
          </a:ln>
        </p:spPr>
        <p:txBody>
          <a:bodyPr wrap="square">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10.</a:t>
            </a:r>
            <a:r>
              <a:rPr lang="zh-CN" sz="2800" b="1">
                <a:latin typeface="宋体" panose="02010600030101010101" pitchFamily="2" charset="-122"/>
                <a:ea typeface="宋体" panose="02010600030101010101" pitchFamily="2" charset="-122"/>
                <a:cs typeface="宋体" panose="02010600030101010101" pitchFamily="2" charset="-122"/>
              </a:rPr>
              <a:t>坚持走中国特色社会主义政治发展道路</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2258695" y="1752600"/>
            <a:ext cx="7557770" cy="3969385"/>
          </a:xfrm>
          <a:prstGeom prst="rect">
            <a:avLst/>
          </a:prstGeom>
          <a:noFill/>
        </p:spPr>
        <p:txBody>
          <a:bodyPr wrap="square" rtlCol="0" anchor="t">
            <a:spAutoFit/>
          </a:bodyPr>
          <a:p>
            <a:pPr fontAlgn="auto">
              <a:lnSpc>
                <a:spcPct val="150000"/>
              </a:lnSpc>
            </a:pPr>
            <a:r>
              <a:rPr lang="en-US" altLang="zh-CN"/>
              <a:t>        </a:t>
            </a:r>
            <a:r>
              <a:rPr lang="zh-CN" altLang="en-US" sz="2400">
                <a:latin typeface="楷体" panose="02010609060101010101" pitchFamily="49" charset="-122"/>
                <a:ea typeface="楷体" panose="02010609060101010101" pitchFamily="49" charset="-122"/>
                <a:cs typeface="楷体" panose="02010609060101010101" pitchFamily="49" charset="-122"/>
              </a:rPr>
              <a:t>走中国特色社会主义政治发展道路，必须坚持党的领导、人民当家作主、依法治国有机统一。</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fontAlgn="auto">
              <a:lnSpc>
                <a:spcPct val="150000"/>
              </a:lnSpc>
            </a:pPr>
            <a:r>
              <a:rPr lang="en-US" altLang="zh-CN" sz="2400">
                <a:latin typeface="楷体" panose="02010609060101010101" pitchFamily="49" charset="-122"/>
                <a:ea typeface="楷体" panose="02010609060101010101" pitchFamily="49" charset="-122"/>
                <a:cs typeface="楷体" panose="02010609060101010101" pitchFamily="49" charset="-122"/>
              </a:rPr>
              <a:t>   </a:t>
            </a:r>
            <a:r>
              <a:rPr lang="zh-CN" altLang="en-US" sz="2400">
                <a:latin typeface="楷体" panose="02010609060101010101" pitchFamily="49" charset="-122"/>
                <a:ea typeface="楷体" panose="02010609060101010101" pitchFamily="49" charset="-122"/>
                <a:cs typeface="楷体" panose="02010609060101010101" pitchFamily="49" charset="-122"/>
              </a:rPr>
              <a:t>走中国特色社会主义政治发展道路，必须坚持正确政治方向。</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fontAlgn="auto">
              <a:lnSpc>
                <a:spcPct val="150000"/>
              </a:lnSpc>
            </a:pPr>
            <a:r>
              <a:rPr lang="en-US" altLang="zh-CN" sz="2400">
                <a:latin typeface="楷体" panose="02010609060101010101" pitchFamily="49" charset="-122"/>
                <a:ea typeface="楷体" panose="02010609060101010101" pitchFamily="49" charset="-122"/>
                <a:cs typeface="楷体" panose="02010609060101010101" pitchFamily="49" charset="-122"/>
              </a:rPr>
              <a:t>   </a:t>
            </a:r>
            <a:r>
              <a:rPr lang="zh-CN" altLang="en-US" sz="2400">
                <a:latin typeface="楷体" panose="02010609060101010101" pitchFamily="49" charset="-122"/>
                <a:ea typeface="楷体" panose="02010609060101010101" pitchFamily="49" charset="-122"/>
                <a:cs typeface="楷体" panose="02010609060101010101" pitchFamily="49" charset="-122"/>
              </a:rPr>
              <a:t>走中国特色社会主义政治发展道路，必须深化机构和行政体制改革。</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endParaRPr lang="zh-CN" altLang="en-US"/>
          </a:p>
          <a:p>
            <a:endParaRPr lang="zh-CN" alt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668655" y="369570"/>
            <a:ext cx="8084820" cy="521970"/>
          </a:xfrm>
          <a:prstGeom prst="rect">
            <a:avLst/>
          </a:prstGeom>
          <a:noFill/>
          <a:ln w="9525">
            <a:noFill/>
          </a:ln>
        </p:spPr>
        <p:txBody>
          <a:bodyPr wrap="square">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11.</a:t>
            </a:r>
            <a:r>
              <a:rPr lang="zh-CN" sz="2800" b="1">
                <a:latin typeface="宋体" panose="02010600030101010101" pitchFamily="2" charset="-122"/>
                <a:ea typeface="宋体" panose="02010600030101010101" pitchFamily="2" charset="-122"/>
                <a:cs typeface="宋体" panose="02010600030101010101" pitchFamily="2" charset="-122"/>
              </a:rPr>
              <a:t>提高文化软实力，建设社会主义文化强国</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2621915" y="1400810"/>
            <a:ext cx="6511290" cy="4523105"/>
          </a:xfrm>
          <a:prstGeom prst="rect">
            <a:avLst/>
          </a:prstGeom>
          <a:noFill/>
        </p:spPr>
        <p:txBody>
          <a:bodyPr wrap="square" rtlCol="0" anchor="t">
            <a:spAutoFit/>
          </a:bodyPr>
          <a:p>
            <a:pPr algn="just" fontAlgn="auto">
              <a:lnSpc>
                <a:spcPct val="150000"/>
              </a:lnSpc>
            </a:pPr>
            <a:r>
              <a:rPr lang="en-US" altLang="zh-CN" sz="2400">
                <a:latin typeface="楷体" panose="02010609060101010101" pitchFamily="49" charset="-122"/>
                <a:ea typeface="楷体" panose="02010609060101010101" pitchFamily="49" charset="-122"/>
              </a:rPr>
              <a:t>    </a:t>
            </a:r>
            <a:r>
              <a:rPr lang="zh-CN" altLang="en-US" sz="2400">
                <a:latin typeface="楷体" panose="02010609060101010101" pitchFamily="49" charset="-122"/>
                <a:ea typeface="楷体" panose="02010609060101010101" pitchFamily="49" charset="-122"/>
              </a:rPr>
              <a:t>文化强国是指一个国家具有强大的文化力量。这种力量既表现为具有高度文化素养的国民，也表现为发达的文化产业，还表现为强大的文化软实力。</a:t>
            </a:r>
            <a:endParaRPr lang="zh-CN" altLang="en-US" sz="2400">
              <a:latin typeface="楷体" panose="02010609060101010101" pitchFamily="49" charset="-122"/>
              <a:ea typeface="楷体" panose="02010609060101010101" pitchFamily="49" charset="-122"/>
            </a:endParaRPr>
          </a:p>
          <a:p>
            <a:pPr algn="just" fontAlgn="auto">
              <a:lnSpc>
                <a:spcPct val="150000"/>
              </a:lnSpc>
            </a:pPr>
            <a:r>
              <a:rPr lang="zh-CN" altLang="en-US" sz="2400">
                <a:latin typeface="楷体" panose="02010609060101010101" pitchFamily="49" charset="-122"/>
                <a:ea typeface="楷体" panose="02010609060101010101" pitchFamily="49" charset="-122"/>
              </a:rPr>
              <a:t> </a:t>
            </a:r>
            <a:r>
              <a:rPr lang="en-US" altLang="zh-CN" sz="2400">
                <a:latin typeface="楷体" panose="02010609060101010101" pitchFamily="49" charset="-122"/>
                <a:ea typeface="楷体" panose="02010609060101010101" pitchFamily="49" charset="-122"/>
              </a:rPr>
              <a:t>   </a:t>
            </a:r>
            <a:r>
              <a:rPr lang="zh-CN" altLang="en-US" sz="2400">
                <a:latin typeface="楷体" panose="02010609060101010101" pitchFamily="49" charset="-122"/>
                <a:ea typeface="楷体" panose="02010609060101010101" pitchFamily="49" charset="-122"/>
              </a:rPr>
              <a:t>建设社会主义文化强国，必须培养高度的文化自信。建设社会主义文化强国，必须大力发展文化事业和文化产业。建设社会主义文化强国，必须提高国家文化软实力。</a:t>
            </a:r>
            <a:endParaRPr lang="zh-CN" altLang="en-US" sz="2400">
              <a:latin typeface="楷体" panose="02010609060101010101" pitchFamily="49" charset="-122"/>
              <a:ea typeface="楷体" panose="02010609060101010101" pitchFamily="49" charset="-122"/>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532130" y="388620"/>
            <a:ext cx="5080000" cy="521970"/>
          </a:xfrm>
          <a:prstGeom prst="rect">
            <a:avLst/>
          </a:prstGeom>
          <a:noFill/>
          <a:ln w="9525">
            <a:noFill/>
          </a:ln>
        </p:spPr>
        <p:txBody>
          <a:bodyPr>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12.</a:t>
            </a:r>
            <a:r>
              <a:rPr lang="zh-CN" sz="2800" b="1">
                <a:latin typeface="宋体" panose="02010600030101010101" pitchFamily="2" charset="-122"/>
                <a:ea typeface="宋体" panose="02010600030101010101" pitchFamily="2" charset="-122"/>
                <a:cs typeface="宋体" panose="02010600030101010101" pitchFamily="2" charset="-122"/>
              </a:rPr>
              <a:t>决胜全面建成小康社会</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2745740" y="1580515"/>
            <a:ext cx="6700520" cy="3969385"/>
          </a:xfrm>
          <a:prstGeom prst="rect">
            <a:avLst/>
          </a:prstGeom>
          <a:noFill/>
        </p:spPr>
        <p:txBody>
          <a:bodyPr wrap="square" rtlCol="0" anchor="t">
            <a:spAutoFit/>
          </a:bodyPr>
          <a:p>
            <a:pPr algn="just" fontAlgn="auto">
              <a:lnSpc>
                <a:spcPct val="150000"/>
              </a:lnSpc>
            </a:pPr>
            <a:r>
              <a:rPr lang="en-US" altLang="zh-CN" sz="2400"/>
              <a:t>     </a:t>
            </a:r>
            <a:r>
              <a:rPr lang="zh-CN" altLang="en-US" sz="2400">
                <a:latin typeface="楷体" panose="02010609060101010101" pitchFamily="49" charset="-122"/>
                <a:ea typeface="楷体" panose="02010609060101010101" pitchFamily="49" charset="-122"/>
                <a:cs typeface="楷体" panose="02010609060101010101" pitchFamily="49" charset="-122"/>
              </a:rPr>
              <a:t>全面小康有更高的标准、更丰富的内涵、更全面的要求，即经济更加发展、民主更加健全、科教更加进步、文化更加繁荣、社会更加和谐、人民生活更加殷实。全面建成小康社会，更重要、更难做到的是“全面”。全面小康，覆盖的领域要全面，是“五位一体”全面进步的小康。全面建成小康社会，要实事求是、因地制宜。</a:t>
            </a:r>
            <a:endParaRPr lang="zh-CN" altLang="en-US" sz="2400">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532130" y="388620"/>
            <a:ext cx="5080000" cy="521970"/>
          </a:xfrm>
          <a:prstGeom prst="rect">
            <a:avLst/>
          </a:prstGeom>
          <a:noFill/>
          <a:ln w="9525">
            <a:noFill/>
          </a:ln>
        </p:spPr>
        <p:txBody>
          <a:bodyPr>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12.</a:t>
            </a:r>
            <a:r>
              <a:rPr lang="zh-CN" sz="2800" b="1">
                <a:latin typeface="宋体" panose="02010600030101010101" pitchFamily="2" charset="-122"/>
                <a:ea typeface="宋体" panose="02010600030101010101" pitchFamily="2" charset="-122"/>
                <a:cs typeface="宋体" panose="02010600030101010101" pitchFamily="2" charset="-122"/>
              </a:rPr>
              <a:t>决胜全面建成小康社会</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2745740" y="1580515"/>
            <a:ext cx="6700520" cy="3969385"/>
          </a:xfrm>
          <a:prstGeom prst="rect">
            <a:avLst/>
          </a:prstGeom>
          <a:noFill/>
        </p:spPr>
        <p:txBody>
          <a:bodyPr wrap="square" rtlCol="0" anchor="t">
            <a:spAutoFit/>
          </a:bodyPr>
          <a:p>
            <a:pPr algn="just" fontAlgn="auto">
              <a:lnSpc>
                <a:spcPct val="150000"/>
              </a:lnSpc>
            </a:pPr>
            <a:r>
              <a:rPr lang="en-US" altLang="zh-CN" sz="2400"/>
              <a:t>     </a:t>
            </a:r>
            <a:r>
              <a:rPr lang="zh-CN" altLang="en-US" sz="2400">
                <a:latin typeface="楷体" panose="02010609060101010101" pitchFamily="49" charset="-122"/>
                <a:ea typeface="楷体" panose="02010609060101010101" pitchFamily="49" charset="-122"/>
                <a:cs typeface="楷体" panose="02010609060101010101" pitchFamily="49" charset="-122"/>
              </a:rPr>
              <a:t>经济保持中高速增长。</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en-US" altLang="zh-CN" sz="2400">
                <a:latin typeface="楷体" panose="02010609060101010101" pitchFamily="49" charset="-122"/>
                <a:ea typeface="楷体" panose="02010609060101010101" pitchFamily="49" charset="-122"/>
                <a:cs typeface="楷体" panose="02010609060101010101" pitchFamily="49" charset="-122"/>
              </a:rPr>
              <a:t>   </a:t>
            </a:r>
            <a:r>
              <a:rPr lang="zh-CN" altLang="en-US" sz="2400">
                <a:latin typeface="楷体" panose="02010609060101010101" pitchFamily="49" charset="-122"/>
                <a:ea typeface="楷体" panose="02010609060101010101" pitchFamily="49" charset="-122"/>
                <a:cs typeface="楷体" panose="02010609060101010101" pitchFamily="49" charset="-122"/>
              </a:rPr>
              <a:t>创新驱动成效显著。</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en-US" altLang="zh-CN" sz="2400">
                <a:latin typeface="楷体" panose="02010609060101010101" pitchFamily="49" charset="-122"/>
                <a:ea typeface="楷体" panose="02010609060101010101" pitchFamily="49" charset="-122"/>
                <a:cs typeface="楷体" panose="02010609060101010101" pitchFamily="49" charset="-122"/>
              </a:rPr>
              <a:t>   </a:t>
            </a:r>
            <a:r>
              <a:rPr lang="zh-CN" altLang="en-US" sz="2400">
                <a:latin typeface="楷体" panose="02010609060101010101" pitchFamily="49" charset="-122"/>
                <a:ea typeface="楷体" panose="02010609060101010101" pitchFamily="49" charset="-122"/>
                <a:cs typeface="楷体" panose="02010609060101010101" pitchFamily="49" charset="-122"/>
              </a:rPr>
              <a:t>发展协调性明显增强。</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en-US" altLang="zh-CN" sz="2400">
                <a:latin typeface="楷体" panose="02010609060101010101" pitchFamily="49" charset="-122"/>
                <a:ea typeface="楷体" panose="02010609060101010101" pitchFamily="49" charset="-122"/>
                <a:cs typeface="楷体" panose="02010609060101010101" pitchFamily="49" charset="-122"/>
              </a:rPr>
              <a:t>   </a:t>
            </a:r>
            <a:r>
              <a:rPr lang="zh-CN" altLang="en-US" sz="2400">
                <a:latin typeface="楷体" panose="02010609060101010101" pitchFamily="49" charset="-122"/>
                <a:ea typeface="楷体" panose="02010609060101010101" pitchFamily="49" charset="-122"/>
                <a:cs typeface="楷体" panose="02010609060101010101" pitchFamily="49" charset="-122"/>
              </a:rPr>
              <a:t>人民生活水平和质量普遍提高。</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en-US" altLang="zh-CN" sz="2400">
                <a:latin typeface="楷体" panose="02010609060101010101" pitchFamily="49" charset="-122"/>
                <a:ea typeface="楷体" panose="02010609060101010101" pitchFamily="49" charset="-122"/>
                <a:cs typeface="楷体" panose="02010609060101010101" pitchFamily="49" charset="-122"/>
              </a:rPr>
              <a:t>   </a:t>
            </a:r>
            <a:r>
              <a:rPr lang="zh-CN" altLang="en-US" sz="2400">
                <a:latin typeface="楷体" panose="02010609060101010101" pitchFamily="49" charset="-122"/>
                <a:ea typeface="楷体" panose="02010609060101010101" pitchFamily="49" charset="-122"/>
                <a:cs typeface="楷体" panose="02010609060101010101" pitchFamily="49" charset="-122"/>
              </a:rPr>
              <a:t>国民素质和社会文明程度显著提高。</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en-US" altLang="zh-CN" sz="2400">
                <a:latin typeface="楷体" panose="02010609060101010101" pitchFamily="49" charset="-122"/>
                <a:ea typeface="楷体" panose="02010609060101010101" pitchFamily="49" charset="-122"/>
                <a:cs typeface="楷体" panose="02010609060101010101" pitchFamily="49" charset="-122"/>
              </a:rPr>
              <a:t>   </a:t>
            </a:r>
            <a:r>
              <a:rPr lang="zh-CN" altLang="en-US" sz="2400">
                <a:latin typeface="楷体" panose="02010609060101010101" pitchFamily="49" charset="-122"/>
                <a:ea typeface="楷体" panose="02010609060101010101" pitchFamily="49" charset="-122"/>
                <a:cs typeface="楷体" panose="02010609060101010101" pitchFamily="49" charset="-122"/>
              </a:rPr>
              <a:t>生态环境质量总体改善。</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en-US" altLang="zh-CN" sz="2400">
                <a:latin typeface="楷体" panose="02010609060101010101" pitchFamily="49" charset="-122"/>
                <a:ea typeface="楷体" panose="02010609060101010101" pitchFamily="49" charset="-122"/>
                <a:cs typeface="楷体" panose="02010609060101010101" pitchFamily="49" charset="-122"/>
              </a:rPr>
              <a:t>   </a:t>
            </a:r>
            <a:r>
              <a:rPr lang="zh-CN" altLang="en-US" sz="2400">
                <a:latin typeface="楷体" panose="02010609060101010101" pitchFamily="49" charset="-122"/>
                <a:ea typeface="楷体" panose="02010609060101010101" pitchFamily="49" charset="-122"/>
                <a:cs typeface="楷体" panose="02010609060101010101" pitchFamily="49" charset="-122"/>
              </a:rPr>
              <a:t>各方面制度更加成熟更加定型。</a:t>
            </a:r>
            <a:endParaRPr lang="zh-CN" altLang="en-US" sz="2400">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641985" y="387985"/>
            <a:ext cx="9131935" cy="645160"/>
          </a:xfrm>
          <a:prstGeom prst="rect">
            <a:avLst/>
          </a:prstGeom>
          <a:noFill/>
          <a:ln w="9525">
            <a:noFill/>
          </a:ln>
        </p:spPr>
        <p:txBody>
          <a:bodyPr wrap="square">
            <a:spAutoFit/>
          </a:bodyPr>
          <a:p>
            <a:pPr indent="0"/>
            <a:r>
              <a:rPr lang="en-US" sz="3600" b="1">
                <a:latin typeface="宋体" panose="02010600030101010101" pitchFamily="2" charset="-122"/>
                <a:ea typeface="宋体" panose="02010600030101010101" pitchFamily="2" charset="-122"/>
                <a:cs typeface="宋体" panose="02010600030101010101" pitchFamily="2" charset="-122"/>
              </a:rPr>
              <a:t>1.</a:t>
            </a:r>
            <a:r>
              <a:rPr lang="zh-CN" sz="3600" b="1">
                <a:latin typeface="宋体" panose="02010600030101010101" pitchFamily="2" charset="-122"/>
                <a:ea typeface="宋体" panose="02010600030101010101" pitchFamily="2" charset="-122"/>
                <a:cs typeface="宋体" panose="02010600030101010101" pitchFamily="2" charset="-122"/>
              </a:rPr>
              <a:t>马克思主义中国化的科学内涵和历史进程</a:t>
            </a:r>
            <a:endParaRPr lang="zh-CN" altLang="en-US" sz="36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1020445" y="1394460"/>
            <a:ext cx="10041255" cy="4615815"/>
          </a:xfrm>
          <a:prstGeom prst="rect">
            <a:avLst/>
          </a:prstGeom>
          <a:noFill/>
        </p:spPr>
        <p:txBody>
          <a:bodyPr wrap="square" rtlCol="0" anchor="t">
            <a:spAutoFit/>
          </a:bodyPr>
          <a:p>
            <a:pPr algn="just" fontAlgn="auto">
              <a:lnSpc>
                <a:spcPct val="150000"/>
              </a:lnSpc>
            </a:pPr>
            <a:r>
              <a:rPr lang="en-US" altLang="zh-CN" sz="2800">
                <a:latin typeface="宋体" panose="02010600030101010101" pitchFamily="2" charset="-122"/>
                <a:ea typeface="宋体" panose="02010600030101010101" pitchFamily="2" charset="-122"/>
              </a:rPr>
              <a:t>    </a:t>
            </a:r>
            <a:r>
              <a:rPr lang="zh-CN" altLang="en-US" sz="2800">
                <a:latin typeface="楷体" panose="02010609060101010101" pitchFamily="49" charset="-122"/>
                <a:ea typeface="楷体" panose="02010609060101010101" pitchFamily="49" charset="-122"/>
              </a:rPr>
              <a:t>马克思主义中国化就是把马克思主义基本原理同中国具体实际和时代特征结合起来，运用马克思主义的立场、观点、方法研究和解决中国革命、建设、改革中的实际问题；就是总结和提炼中国革命、建设、改革的实践经验，从而认识和掌握客观规律，为马克思主义理论宝库增添新的内容；就是运用中国人民喜闻乐见的民族语言来阐述马克思主义理论，使之成为具有中国特色、中国风格、中国气派的马克思主义。</a:t>
            </a:r>
            <a:endParaRPr lang="zh-CN" altLang="en-US" sz="2800">
              <a:latin typeface="楷体" panose="02010609060101010101" pitchFamily="49" charset="-122"/>
              <a:ea typeface="楷体" panose="02010609060101010101" pitchFamily="49"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532130" y="388620"/>
            <a:ext cx="5080000" cy="521970"/>
          </a:xfrm>
          <a:prstGeom prst="rect">
            <a:avLst/>
          </a:prstGeom>
          <a:noFill/>
          <a:ln w="9525">
            <a:noFill/>
          </a:ln>
        </p:spPr>
        <p:txBody>
          <a:bodyPr>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12.</a:t>
            </a:r>
            <a:r>
              <a:rPr lang="zh-CN" sz="2800" b="1">
                <a:latin typeface="宋体" panose="02010600030101010101" pitchFamily="2" charset="-122"/>
                <a:ea typeface="宋体" panose="02010600030101010101" pitchFamily="2" charset="-122"/>
                <a:cs typeface="宋体" panose="02010600030101010101" pitchFamily="2" charset="-122"/>
              </a:rPr>
              <a:t>决胜全面建成小康社会</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2745740" y="2145030"/>
            <a:ext cx="6700520" cy="4523105"/>
          </a:xfrm>
          <a:prstGeom prst="rect">
            <a:avLst/>
          </a:prstGeom>
          <a:noFill/>
        </p:spPr>
        <p:txBody>
          <a:bodyPr wrap="square" rtlCol="0" anchor="t">
            <a:spAutoFit/>
          </a:bodyPr>
          <a:p>
            <a:pPr algn="just" fontAlgn="auto">
              <a:lnSpc>
                <a:spcPct val="150000"/>
              </a:lnSpc>
            </a:pPr>
            <a:r>
              <a:rPr lang="zh-CN" altLang="en-US" sz="2400">
                <a:latin typeface="楷体" panose="02010609060101010101" pitchFamily="49" charset="-122"/>
                <a:ea typeface="楷体" panose="02010609060101010101" pitchFamily="49" charset="-122"/>
                <a:cs typeface="楷体" panose="02010609060101010101" pitchFamily="49" charset="-122"/>
              </a:rPr>
              <a:t>第一，坚决打好防范化解重大风险攻坚战。</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zh-CN" altLang="en-US" sz="2400">
                <a:latin typeface="楷体" panose="02010609060101010101" pitchFamily="49" charset="-122"/>
                <a:ea typeface="楷体" panose="02010609060101010101" pitchFamily="49" charset="-122"/>
                <a:cs typeface="楷体" panose="02010609060101010101" pitchFamily="49" charset="-122"/>
              </a:rPr>
              <a:t>第二，坚决打好精准脱贫攻坚战。</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zh-CN" altLang="en-US" sz="2400">
                <a:latin typeface="楷体" panose="02010609060101010101" pitchFamily="49" charset="-122"/>
                <a:ea typeface="楷体" panose="02010609060101010101" pitchFamily="49" charset="-122"/>
                <a:cs typeface="楷体" panose="02010609060101010101" pitchFamily="49" charset="-122"/>
              </a:rPr>
              <a:t>第三，坚决打好污染防治攻坚战。</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r>
              <a:rPr lang="zh-CN" altLang="en-US" sz="2400">
                <a:latin typeface="楷体" panose="02010609060101010101" pitchFamily="49" charset="-122"/>
                <a:ea typeface="楷体" panose="02010609060101010101" pitchFamily="49" charset="-122"/>
                <a:cs typeface="楷体" panose="02010609060101010101" pitchFamily="49" charset="-122"/>
              </a:rPr>
              <a:t>第四，确保经济社会持续健康发展。</a:t>
            </a: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endParaRPr lang="zh-CN" altLang="en-US" sz="2400">
              <a:latin typeface="楷体" panose="02010609060101010101" pitchFamily="49" charset="-122"/>
              <a:ea typeface="楷体" panose="02010609060101010101" pitchFamily="49" charset="-122"/>
              <a:cs typeface="楷体" panose="02010609060101010101" pitchFamily="49" charset="-122"/>
            </a:endParaRPr>
          </a:p>
          <a:p>
            <a:pPr algn="just" fontAlgn="auto">
              <a:lnSpc>
                <a:spcPct val="150000"/>
              </a:lnSpc>
            </a:pPr>
            <a:endParaRPr lang="zh-CN" altLang="en-US" sz="2400">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523240" y="442595"/>
            <a:ext cx="9916160" cy="521970"/>
          </a:xfrm>
          <a:prstGeom prst="rect">
            <a:avLst/>
          </a:prstGeom>
          <a:noFill/>
          <a:ln w="9525">
            <a:noFill/>
          </a:ln>
        </p:spPr>
        <p:txBody>
          <a:bodyPr wrap="square">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13.</a:t>
            </a:r>
            <a:r>
              <a:rPr lang="zh-CN" sz="2800" b="1">
                <a:latin typeface="宋体" panose="02010600030101010101" pitchFamily="2" charset="-122"/>
                <a:ea typeface="宋体" panose="02010600030101010101" pitchFamily="2" charset="-122"/>
                <a:cs typeface="宋体" panose="02010600030101010101" pitchFamily="2" charset="-122"/>
              </a:rPr>
              <a:t>如何理解党的领导是中国特色社会主义最本质的特征</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800735" y="2239645"/>
            <a:ext cx="8832215" cy="3415030"/>
          </a:xfrm>
          <a:prstGeom prst="rect">
            <a:avLst/>
          </a:prstGeom>
          <a:noFill/>
        </p:spPr>
        <p:txBody>
          <a:bodyPr wrap="square" rtlCol="0" anchor="t">
            <a:spAutoFit/>
          </a:bodyPr>
          <a:p>
            <a:r>
              <a:rPr lang="zh-CN" altLang="en-US" sz="2400">
                <a:latin typeface="楷体" panose="02010609060101010101" pitchFamily="49" charset="-122"/>
                <a:ea typeface="楷体" panose="02010609060101010101" pitchFamily="49" charset="-122"/>
              </a:rPr>
              <a:t>第一，这是由科学社会主义的理论逻辑所决定的。</a:t>
            </a:r>
            <a:endParaRPr lang="zh-CN" altLang="en-US" sz="2400">
              <a:latin typeface="楷体" panose="02010609060101010101" pitchFamily="49" charset="-122"/>
              <a:ea typeface="楷体" panose="02010609060101010101" pitchFamily="49" charset="-122"/>
            </a:endParaRPr>
          </a:p>
          <a:p>
            <a:endParaRPr lang="zh-CN" altLang="en-US" sz="2400">
              <a:latin typeface="楷体" panose="02010609060101010101" pitchFamily="49" charset="-122"/>
              <a:ea typeface="楷体" panose="02010609060101010101" pitchFamily="49" charset="-122"/>
            </a:endParaRPr>
          </a:p>
          <a:p>
            <a:r>
              <a:rPr lang="zh-CN" altLang="en-US" sz="2400">
                <a:latin typeface="楷体" panose="02010609060101010101" pitchFamily="49" charset="-122"/>
                <a:ea typeface="楷体" panose="02010609060101010101" pitchFamily="49" charset="-122"/>
              </a:rPr>
              <a:t>第二，这是由中国特色社会主义产生与发展的历史逻辑所决定的。</a:t>
            </a:r>
            <a:endParaRPr lang="zh-CN" altLang="en-US" sz="2400">
              <a:latin typeface="楷体" panose="02010609060101010101" pitchFamily="49" charset="-122"/>
              <a:ea typeface="楷体" panose="02010609060101010101" pitchFamily="49" charset="-122"/>
            </a:endParaRPr>
          </a:p>
          <a:p>
            <a:endParaRPr lang="zh-CN" altLang="en-US" sz="2400">
              <a:latin typeface="楷体" panose="02010609060101010101" pitchFamily="49" charset="-122"/>
              <a:ea typeface="楷体" panose="02010609060101010101" pitchFamily="49" charset="-122"/>
            </a:endParaRPr>
          </a:p>
          <a:p>
            <a:r>
              <a:rPr lang="zh-CN" altLang="en-US" sz="2400">
                <a:latin typeface="楷体" panose="02010609060101010101" pitchFamily="49" charset="-122"/>
                <a:ea typeface="楷体" panose="02010609060101010101" pitchFamily="49" charset="-122"/>
              </a:rPr>
              <a:t>第三，这是由中国特色社会主义迈向新征程的实践逻辑所决定的。</a:t>
            </a:r>
            <a:endParaRPr lang="zh-CN" altLang="en-US" sz="2400">
              <a:latin typeface="楷体" panose="02010609060101010101" pitchFamily="49" charset="-122"/>
              <a:ea typeface="楷体" panose="02010609060101010101" pitchFamily="49" charset="-122"/>
            </a:endParaRPr>
          </a:p>
          <a:p>
            <a:endParaRPr lang="zh-CN" altLang="en-US" sz="2400"/>
          </a:p>
          <a:p>
            <a:endParaRPr lang="zh-CN" altLang="en-US"/>
          </a:p>
          <a:p>
            <a:endParaRPr lang="zh-CN" altLang="en-US"/>
          </a:p>
          <a:p>
            <a:endParaRPr lang="zh-CN" altLang="en-US"/>
          </a:p>
          <a:p>
            <a:endParaRPr lang="zh-CN" altLang="en-US"/>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cstate="print"/>
          <a:stretch>
            <a:fillRect/>
          </a:stretch>
        </p:blipFill>
        <p:spPr>
          <a:xfrm>
            <a:off x="0" y="81566"/>
            <a:ext cx="12192000" cy="3244934"/>
          </a:xfrm>
          <a:prstGeom prst="rect">
            <a:avLst/>
          </a:prstGeom>
        </p:spPr>
      </p:pic>
      <p:pic>
        <p:nvPicPr>
          <p:cNvPr id="5" name="图片 66"/>
          <p:cNvPicPr>
            <a:picLocks noChangeAspect="1"/>
          </p:cNvPicPr>
          <p:nvPr/>
        </p:nvPicPr>
        <p:blipFill>
          <a:blip r:embed="rId2" cstate="print"/>
          <a:stretch>
            <a:fillRect/>
          </a:stretch>
        </p:blipFill>
        <p:spPr bwMode="auto">
          <a:xfrm>
            <a:off x="9790632" y="109143"/>
            <a:ext cx="2286546" cy="29753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图片 6"/>
          <p:cNvPicPr>
            <a:picLocks noChangeAspect="1"/>
          </p:cNvPicPr>
          <p:nvPr/>
        </p:nvPicPr>
        <p:blipFill>
          <a:blip r:embed="rId3" cstate="print"/>
          <a:stretch>
            <a:fillRect/>
          </a:stretch>
        </p:blipFill>
        <p:spPr>
          <a:xfrm>
            <a:off x="224285" y="-494144"/>
            <a:ext cx="3165893" cy="4124368"/>
          </a:xfrm>
          <a:prstGeom prst="rect">
            <a:avLst/>
          </a:prstGeom>
        </p:spPr>
      </p:pic>
      <p:sp>
        <p:nvSpPr>
          <p:cNvPr id="9" name="矩形 8"/>
          <p:cNvSpPr/>
          <p:nvPr/>
        </p:nvSpPr>
        <p:spPr>
          <a:xfrm>
            <a:off x="0" y="3429000"/>
            <a:ext cx="12192000" cy="3540125"/>
          </a:xfrm>
          <a:prstGeom prst="rect">
            <a:avLst/>
          </a:prstGeom>
          <a:gradFill flip="none" rotWithShape="1">
            <a:gsLst>
              <a:gs pos="0">
                <a:srgbClr val="C00000"/>
              </a:gs>
              <a:gs pos="55000">
                <a:srgbClr val="BE1818"/>
              </a:gs>
              <a:gs pos="100000">
                <a:srgbClr val="FFFFFF">
                  <a:alpha val="48000"/>
                </a:srgbClr>
              </a:gs>
            </a:gsLst>
            <a:path path="circle">
              <a:fillToRect t="100000" r="100000"/>
            </a:path>
            <a:tileRect l="-100000" b="-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4080063" y="4411049"/>
            <a:ext cx="4031873" cy="1015663"/>
          </a:xfrm>
          <a:prstGeom prst="rect">
            <a:avLst/>
          </a:prstGeom>
        </p:spPr>
        <p:txBody>
          <a:bodyPr wrap="non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6000" b="1" dirty="0">
                <a:solidFill>
                  <a:prstClr val="white"/>
                </a:solidFill>
                <a:latin typeface="微软雅黑" panose="020B0503020204020204" pitchFamily="34" charset="-122"/>
                <a:ea typeface="微软雅黑" panose="020B0503020204020204" pitchFamily="34" charset="-122"/>
              </a:rPr>
              <a:t>谢谢大家</a:t>
            </a:r>
            <a:r>
              <a:rPr kumimoji="0" lang="zh-CN" altLang="en-US" sz="6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a:t>
            </a:r>
            <a:endParaRPr kumimoji="0" lang="zh-CN" altLang="en-US" sz="60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633095" y="351790"/>
            <a:ext cx="9131935" cy="645160"/>
          </a:xfrm>
          <a:prstGeom prst="rect">
            <a:avLst/>
          </a:prstGeom>
          <a:noFill/>
          <a:ln w="9525">
            <a:noFill/>
          </a:ln>
        </p:spPr>
        <p:txBody>
          <a:bodyPr wrap="square">
            <a:spAutoFit/>
          </a:bodyPr>
          <a:p>
            <a:pPr indent="0"/>
            <a:r>
              <a:rPr lang="en-US" sz="3600" b="1">
                <a:latin typeface="宋体" panose="02010600030101010101" pitchFamily="2" charset="-122"/>
                <a:ea typeface="宋体" panose="02010600030101010101" pitchFamily="2" charset="-122"/>
                <a:cs typeface="宋体" panose="02010600030101010101" pitchFamily="2" charset="-122"/>
              </a:rPr>
              <a:t>1.</a:t>
            </a:r>
            <a:r>
              <a:rPr lang="zh-CN" sz="3600" b="1">
                <a:latin typeface="宋体" panose="02010600030101010101" pitchFamily="2" charset="-122"/>
                <a:ea typeface="宋体" panose="02010600030101010101" pitchFamily="2" charset="-122"/>
                <a:cs typeface="宋体" panose="02010600030101010101" pitchFamily="2" charset="-122"/>
              </a:rPr>
              <a:t>马克思主义中国化的科学内涵和历史进程</a:t>
            </a:r>
            <a:endParaRPr lang="zh-CN" altLang="en-US" sz="36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1020445" y="1394460"/>
            <a:ext cx="10041255" cy="4615815"/>
          </a:xfrm>
          <a:prstGeom prst="rect">
            <a:avLst/>
          </a:prstGeom>
          <a:noFill/>
        </p:spPr>
        <p:txBody>
          <a:bodyPr wrap="square" rtlCol="0" anchor="t">
            <a:spAutoFit/>
          </a:bodyPr>
          <a:p>
            <a:pPr algn="just" fontAlgn="auto">
              <a:lnSpc>
                <a:spcPct val="150000"/>
              </a:lnSpc>
            </a:pPr>
            <a:r>
              <a:rPr lang="en-US" altLang="zh-CN" sz="2800">
                <a:latin typeface="宋体" panose="02010600030101010101" pitchFamily="2" charset="-122"/>
                <a:ea typeface="宋体" panose="02010600030101010101" pitchFamily="2" charset="-122"/>
              </a:rPr>
              <a:t>    </a:t>
            </a:r>
            <a:r>
              <a:rPr lang="zh-CN" altLang="en-US" sz="2800">
                <a:latin typeface="楷体" panose="02010609060101010101" pitchFamily="49" charset="-122"/>
                <a:ea typeface="楷体" panose="02010609060101010101" pitchFamily="49" charset="-122"/>
              </a:rPr>
              <a:t>在中国革命、建设、改革的历史进程中，马克思主义中国化实现了两次历史性飞跃。第一次历史性飞跃发生在新民主主义革命时期，形成了毛泽东思想。第二次历史性飞跃发生在社会主义进入改革开放的新时期，形成了包括邓小平理论、“三个代表”重要思想、科学发展观、习近平新时代中国特色社会主义思想在内的中国特色社会主义理论体系。马克思主义中国化的两大理论成果极大地丰富和发展了马克思主义。</a:t>
            </a:r>
            <a:endParaRPr lang="zh-CN" altLang="en-US" sz="2800">
              <a:latin typeface="楷体" panose="02010609060101010101" pitchFamily="49" charset="-122"/>
              <a:ea typeface="楷体" panose="02010609060101010101" pitchFamily="49"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1024255" y="242570"/>
            <a:ext cx="5080000" cy="521970"/>
          </a:xfrm>
          <a:prstGeom prst="rect">
            <a:avLst/>
          </a:prstGeom>
          <a:noFill/>
          <a:ln w="9525">
            <a:noFill/>
          </a:ln>
        </p:spPr>
        <p:txBody>
          <a:bodyPr>
            <a:spAutoFit/>
          </a:bodyPr>
          <a:p>
            <a:pPr indent="0"/>
            <a:r>
              <a:rPr lang="en-US" altLang="zh-CN" sz="2800" b="1">
                <a:solidFill>
                  <a:srgbClr val="000000"/>
                </a:solidFill>
                <a:latin typeface="宋体" panose="02010600030101010101" pitchFamily="2" charset="-122"/>
                <a:ea typeface="宋体" panose="02010600030101010101" pitchFamily="2" charset="-122"/>
                <a:cs typeface="宋体" panose="02010600030101010101" pitchFamily="2" charset="-122"/>
              </a:rPr>
              <a:t>2.</a:t>
            </a:r>
            <a:r>
              <a:rPr lang="zh-CN" sz="2800" b="1">
                <a:solidFill>
                  <a:srgbClr val="000000"/>
                </a:solidFill>
                <a:latin typeface="宋体" panose="02010600030101010101" pitchFamily="2" charset="-122"/>
                <a:ea typeface="宋体" panose="02010600030101010101" pitchFamily="2" charset="-122"/>
                <a:cs typeface="宋体" panose="02010600030101010101" pitchFamily="2" charset="-122"/>
              </a:rPr>
              <a:t>毛泽东思想活的灵魂</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3" name="矩形 2"/>
          <p:cNvSpPr/>
          <p:nvPr/>
        </p:nvSpPr>
        <p:spPr>
          <a:xfrm>
            <a:off x="1350645" y="2874010"/>
            <a:ext cx="1988185" cy="605155"/>
          </a:xfrm>
          <a:prstGeom prst="rect">
            <a:avLst/>
          </a:prstGeom>
        </p:spPr>
        <p:style>
          <a:lnRef idx="1">
            <a:schemeClr val="accent6"/>
          </a:lnRef>
          <a:fillRef idx="2">
            <a:schemeClr val="accent6"/>
          </a:fillRef>
          <a:effectRef idx="1">
            <a:schemeClr val="accent6"/>
          </a:effectRef>
          <a:fontRef idx="minor">
            <a:schemeClr val="dk1"/>
          </a:fontRef>
        </p:style>
        <p:txBody>
          <a:bodyPr rtlCol="0" anchor="ctr"/>
          <a:p>
            <a:pPr algn="ctr"/>
            <a:r>
              <a:rPr lang="zh-CN" altLang="en-US" sz="2800">
                <a:latin typeface="楷体" panose="02010609060101010101" pitchFamily="49" charset="-122"/>
                <a:ea typeface="楷体" panose="02010609060101010101" pitchFamily="49" charset="-122"/>
              </a:rPr>
              <a:t>实事求是</a:t>
            </a:r>
            <a:endParaRPr lang="zh-CN" altLang="en-US" sz="2800">
              <a:latin typeface="楷体" panose="02010609060101010101" pitchFamily="49" charset="-122"/>
              <a:ea typeface="楷体" panose="02010609060101010101" pitchFamily="49" charset="-122"/>
            </a:endParaRPr>
          </a:p>
        </p:txBody>
      </p:sp>
      <p:sp>
        <p:nvSpPr>
          <p:cNvPr id="4" name="矩形 3"/>
          <p:cNvSpPr/>
          <p:nvPr/>
        </p:nvSpPr>
        <p:spPr>
          <a:xfrm>
            <a:off x="4646930" y="2874010"/>
            <a:ext cx="1988185" cy="605155"/>
          </a:xfrm>
          <a:prstGeom prst="rect">
            <a:avLst/>
          </a:prstGeom>
        </p:spPr>
        <p:style>
          <a:lnRef idx="1">
            <a:schemeClr val="accent6"/>
          </a:lnRef>
          <a:fillRef idx="2">
            <a:schemeClr val="accent6"/>
          </a:fillRef>
          <a:effectRef idx="1">
            <a:schemeClr val="accent6"/>
          </a:effectRef>
          <a:fontRef idx="minor">
            <a:schemeClr val="dk1"/>
          </a:fontRef>
        </p:style>
        <p:txBody>
          <a:bodyPr rtlCol="0" anchor="ctr"/>
          <a:p>
            <a:pPr algn="ctr"/>
            <a:r>
              <a:rPr lang="zh-CN" altLang="en-US" sz="2800">
                <a:latin typeface="楷体" panose="02010609060101010101" pitchFamily="49" charset="-122"/>
                <a:ea typeface="楷体" panose="02010609060101010101" pitchFamily="49" charset="-122"/>
              </a:rPr>
              <a:t>群众路线</a:t>
            </a:r>
            <a:endParaRPr lang="zh-CN" altLang="en-US" sz="2800">
              <a:latin typeface="楷体" panose="02010609060101010101" pitchFamily="49" charset="-122"/>
              <a:ea typeface="楷体" panose="02010609060101010101" pitchFamily="49" charset="-122"/>
            </a:endParaRPr>
          </a:p>
        </p:txBody>
      </p:sp>
      <p:sp>
        <p:nvSpPr>
          <p:cNvPr id="5" name="矩形 4"/>
          <p:cNvSpPr/>
          <p:nvPr/>
        </p:nvSpPr>
        <p:spPr>
          <a:xfrm>
            <a:off x="8125460" y="2874010"/>
            <a:ext cx="1988185" cy="605155"/>
          </a:xfrm>
          <a:prstGeom prst="rect">
            <a:avLst/>
          </a:prstGeom>
        </p:spPr>
        <p:style>
          <a:lnRef idx="1">
            <a:schemeClr val="accent6"/>
          </a:lnRef>
          <a:fillRef idx="2">
            <a:schemeClr val="accent6"/>
          </a:fillRef>
          <a:effectRef idx="1">
            <a:schemeClr val="accent6"/>
          </a:effectRef>
          <a:fontRef idx="minor">
            <a:schemeClr val="dk1"/>
          </a:fontRef>
        </p:style>
        <p:txBody>
          <a:bodyPr rtlCol="0" anchor="ctr"/>
          <a:p>
            <a:pPr algn="ctr"/>
            <a:r>
              <a:rPr lang="zh-CN" altLang="en-US" sz="2800">
                <a:latin typeface="楷体" panose="02010609060101010101" pitchFamily="49" charset="-122"/>
                <a:ea typeface="楷体" panose="02010609060101010101" pitchFamily="49" charset="-122"/>
              </a:rPr>
              <a:t>独立自主</a:t>
            </a:r>
            <a:endParaRPr lang="zh-CN" altLang="en-US" sz="2800">
              <a:latin typeface="楷体" panose="02010609060101010101" pitchFamily="49" charset="-122"/>
              <a:ea typeface="楷体" panose="02010609060101010101" pitchFamily="49"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1024255" y="242570"/>
            <a:ext cx="8768715" cy="521970"/>
          </a:xfrm>
          <a:prstGeom prst="rect">
            <a:avLst/>
          </a:prstGeom>
          <a:noFill/>
          <a:ln w="9525">
            <a:noFill/>
          </a:ln>
        </p:spPr>
        <p:txBody>
          <a:bodyPr wrap="square">
            <a:spAutoFit/>
          </a:bodyPr>
          <a:p>
            <a:pPr indent="0"/>
            <a:r>
              <a:rPr lang="en-US" sz="2800" b="1">
                <a:solidFill>
                  <a:srgbClr val="000000"/>
                </a:solidFill>
                <a:latin typeface="宋体" panose="02010600030101010101" pitchFamily="2" charset="-122"/>
                <a:ea typeface="宋体" panose="02010600030101010101" pitchFamily="2" charset="-122"/>
                <a:cs typeface="宋体" panose="02010600030101010101" pitchFamily="2" charset="-122"/>
              </a:rPr>
              <a:t>3</a:t>
            </a:r>
            <a:r>
              <a:rPr sz="2800" b="1">
                <a:solidFill>
                  <a:srgbClr val="000000"/>
                </a:solidFill>
                <a:latin typeface="宋体" panose="02010600030101010101" pitchFamily="2" charset="-122"/>
                <a:ea typeface="宋体" panose="02010600030101010101" pitchFamily="2" charset="-122"/>
                <a:cs typeface="宋体" panose="02010600030101010101" pitchFamily="2" charset="-122"/>
              </a:rPr>
              <a:t>.毛泽东思想和中国特色社会主义理论体系的关系</a:t>
            </a:r>
            <a:endParaRPr sz="2800" b="1">
              <a:solidFill>
                <a:srgbClr val="000000"/>
              </a:solidFill>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603885" y="3902075"/>
            <a:ext cx="10088880" cy="1814830"/>
          </a:xfrm>
          <a:prstGeom prst="rect">
            <a:avLst/>
          </a:prstGeom>
          <a:noFill/>
        </p:spPr>
        <p:txBody>
          <a:bodyPr wrap="square" rtlCol="0" anchor="t">
            <a:spAutoFit/>
          </a:bodyPr>
          <a:p>
            <a:pPr algn="just"/>
            <a:r>
              <a:rPr lang="en-US" altLang="zh-CN" sz="2800">
                <a:latin typeface="楷体" panose="02010609060101010101" pitchFamily="49" charset="-122"/>
                <a:ea typeface="楷体" panose="02010609060101010101" pitchFamily="49" charset="-122"/>
                <a:cs typeface="楷体" panose="02010609060101010101" pitchFamily="49" charset="-122"/>
              </a:rPr>
              <a:t>2.</a:t>
            </a:r>
            <a:r>
              <a:rPr lang="zh-CN" altLang="en-US" sz="2800">
                <a:latin typeface="楷体" panose="02010609060101010101" pitchFamily="49" charset="-122"/>
                <a:ea typeface="楷体" panose="02010609060101010101" pitchFamily="49" charset="-122"/>
                <a:cs typeface="楷体" panose="02010609060101010101" pitchFamily="49" charset="-122"/>
              </a:rPr>
              <a:t>在马克思主义中国化的历史进程中，毛泽东思想为中国特色社会主义理论体系的形成奠定了理论基础。尤其是毛泽东思想关于社会主义建设的理论，为开创和发展中国特色社会主义作了重要的理论准备。</a:t>
            </a:r>
            <a:endParaRPr lang="zh-CN" altLang="en-US" sz="2800">
              <a:latin typeface="楷体" panose="02010609060101010101" pitchFamily="49" charset="-122"/>
              <a:ea typeface="楷体" panose="02010609060101010101" pitchFamily="49" charset="-122"/>
              <a:cs typeface="楷体" panose="02010609060101010101" pitchFamily="49" charset="-122"/>
            </a:endParaRPr>
          </a:p>
        </p:txBody>
      </p:sp>
      <p:sp>
        <p:nvSpPr>
          <p:cNvPr id="6" name="文本框 5"/>
          <p:cNvSpPr txBox="1"/>
          <p:nvPr/>
        </p:nvSpPr>
        <p:spPr>
          <a:xfrm>
            <a:off x="603885" y="1602105"/>
            <a:ext cx="10180320" cy="1814830"/>
          </a:xfrm>
          <a:prstGeom prst="rect">
            <a:avLst/>
          </a:prstGeom>
          <a:noFill/>
        </p:spPr>
        <p:txBody>
          <a:bodyPr wrap="square" rtlCol="0" anchor="t">
            <a:spAutoFit/>
          </a:bodyPr>
          <a:p>
            <a:pPr algn="just"/>
            <a:r>
              <a:rPr lang="en-US" altLang="zh-CN" sz="2800">
                <a:latin typeface="楷体" panose="02010609060101010101" pitchFamily="49" charset="-122"/>
                <a:ea typeface="楷体" panose="02010609060101010101" pitchFamily="49" charset="-122"/>
                <a:cs typeface="楷体" panose="02010609060101010101" pitchFamily="49" charset="-122"/>
              </a:rPr>
              <a:t>1.</a:t>
            </a:r>
            <a:r>
              <a:rPr lang="zh-CN" altLang="en-US" sz="2800">
                <a:latin typeface="楷体" panose="02010609060101010101" pitchFamily="49" charset="-122"/>
                <a:ea typeface="楷体" panose="02010609060101010101" pitchFamily="49" charset="-122"/>
                <a:cs typeface="楷体" panose="02010609060101010101" pitchFamily="49" charset="-122"/>
              </a:rPr>
              <a:t>马克思主义中国化实现了两次历史性飞跃。毛泽东思想是马克思主义中国化第一次历史性飞跃的理论成果；</a:t>
            </a:r>
            <a:r>
              <a:rPr lang="zh-CN" altLang="en-US" sz="2800">
                <a:latin typeface="楷体" panose="02010609060101010101" pitchFamily="49" charset="-122"/>
                <a:ea typeface="楷体" panose="02010609060101010101" pitchFamily="49" charset="-122"/>
                <a:cs typeface="楷体" panose="02010609060101010101" pitchFamily="49" charset="-122"/>
                <a:sym typeface="+mn-ea"/>
              </a:rPr>
              <a:t>中国特色社会主义理论体系</a:t>
            </a:r>
            <a:r>
              <a:rPr lang="zh-CN" altLang="en-US" sz="2800">
                <a:latin typeface="楷体" panose="02010609060101010101" pitchFamily="49" charset="-122"/>
                <a:ea typeface="楷体" panose="02010609060101010101" pitchFamily="49" charset="-122"/>
                <a:cs typeface="楷体" panose="02010609060101010101" pitchFamily="49" charset="-122"/>
                <a:sym typeface="+mn-ea"/>
              </a:rPr>
              <a:t>是马克思主义中国化第二次历史性飞跃的理论成果。二者都是马克思主义中国化的重大理论成果。</a:t>
            </a:r>
            <a:endParaRPr lang="zh-CN" altLang="en-US" sz="2800">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705485" y="406400"/>
            <a:ext cx="8704580" cy="521970"/>
          </a:xfrm>
          <a:prstGeom prst="rect">
            <a:avLst/>
          </a:prstGeom>
          <a:noFill/>
          <a:ln w="9525">
            <a:noFill/>
          </a:ln>
        </p:spPr>
        <p:txBody>
          <a:bodyPr wrap="square">
            <a:spAutoFit/>
          </a:bodyPr>
          <a:p>
            <a:pPr indent="0"/>
            <a:r>
              <a:rPr lang="en-US" sz="2800" b="1">
                <a:latin typeface="宋体" panose="02010600030101010101" pitchFamily="2" charset="-122"/>
                <a:ea typeface="宋体" panose="02010600030101010101" pitchFamily="2" charset="-122"/>
                <a:cs typeface="宋体" panose="02010600030101010101" pitchFamily="2" charset="-122"/>
              </a:rPr>
              <a:t>4.</a:t>
            </a:r>
            <a:r>
              <a:rPr lang="zh-CN" sz="2800" b="1">
                <a:latin typeface="宋体" panose="02010600030101010101" pitchFamily="2" charset="-122"/>
                <a:ea typeface="宋体" panose="02010600030101010101" pitchFamily="2" charset="-122"/>
                <a:cs typeface="宋体" panose="02010600030101010101" pitchFamily="2" charset="-122"/>
              </a:rPr>
              <a:t>怎样准确把握邓小平关于社会主义本质的科学论断</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2417445" y="2173605"/>
            <a:ext cx="7357110" cy="2676525"/>
          </a:xfrm>
          <a:prstGeom prst="rect">
            <a:avLst/>
          </a:prstGeom>
          <a:noFill/>
        </p:spPr>
        <p:txBody>
          <a:bodyPr wrap="square" rtlCol="0" anchor="t">
            <a:spAutoFit/>
          </a:bodyPr>
          <a:p>
            <a:pPr algn="just" fontAlgn="auto">
              <a:lnSpc>
                <a:spcPct val="150000"/>
              </a:lnSpc>
            </a:pPr>
            <a:r>
              <a:rPr lang="en-US" altLang="zh-CN" sz="2800">
                <a:latin typeface="楷体" panose="02010609060101010101" pitchFamily="49" charset="-122"/>
                <a:ea typeface="楷体" panose="02010609060101010101" pitchFamily="49" charset="-122"/>
                <a:cs typeface="楷体" panose="02010609060101010101" pitchFamily="49" charset="-122"/>
              </a:rPr>
              <a:t>   </a:t>
            </a:r>
            <a:r>
              <a:rPr lang="zh-CN" altLang="en-US" sz="2800">
                <a:latin typeface="楷体" panose="02010609060101010101" pitchFamily="49" charset="-122"/>
                <a:ea typeface="楷体" panose="02010609060101010101" pitchFamily="49" charset="-122"/>
                <a:cs typeface="楷体" panose="02010609060101010101" pitchFamily="49" charset="-122"/>
              </a:rPr>
              <a:t>1992年初，邓小平在南方谈话中对社会主义本质作了总结性理论概括：“社会主义的本质，是解放生产力，发展生产力，消灭剥削，消除两极分化，最终达到共同富裕。”</a:t>
            </a:r>
            <a:endParaRPr lang="zh-CN" altLang="en-US" sz="2800">
              <a:latin typeface="楷体" panose="02010609060101010101" pitchFamily="49" charset="-122"/>
              <a:ea typeface="楷体" panose="02010609060101010101" pitchFamily="49" charset="-122"/>
              <a:cs typeface="楷体" panose="02010609060101010101" pitchFamily="49"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486410" y="151765"/>
            <a:ext cx="6946900" cy="521970"/>
          </a:xfrm>
          <a:prstGeom prst="rect">
            <a:avLst/>
          </a:prstGeom>
          <a:noFill/>
          <a:ln w="9525">
            <a:noFill/>
          </a:ln>
        </p:spPr>
        <p:txBody>
          <a:bodyPr wrap="square">
            <a:spAutoFit/>
          </a:bodyPr>
          <a:p>
            <a:pPr indent="0"/>
            <a:r>
              <a:rPr lang="en-US" sz="2800" b="1">
                <a:latin typeface="宋体" panose="02010600030101010101" pitchFamily="2" charset="-122"/>
                <a:ea typeface="宋体" panose="02010600030101010101" pitchFamily="2" charset="-122"/>
                <a:cs typeface="宋体" panose="02010600030101010101" pitchFamily="2" charset="-122"/>
              </a:rPr>
              <a:t>5.</a:t>
            </a:r>
            <a:r>
              <a:rPr lang="zh-CN" sz="2800" b="1">
                <a:latin typeface="宋体" panose="02010600030101010101" pitchFamily="2" charset="-122"/>
                <a:ea typeface="宋体" panose="02010600030101010101" pitchFamily="2" charset="-122"/>
                <a:cs typeface="宋体" panose="02010600030101010101" pitchFamily="2" charset="-122"/>
              </a:rPr>
              <a:t>如何理解改革是中国的第二次革命</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982980" y="1008380"/>
            <a:ext cx="10124440" cy="5262245"/>
          </a:xfrm>
          <a:prstGeom prst="rect">
            <a:avLst/>
          </a:prstGeom>
          <a:noFill/>
        </p:spPr>
        <p:txBody>
          <a:bodyPr wrap="square" rtlCol="0" anchor="t">
            <a:spAutoFit/>
          </a:bodyPr>
          <a:p>
            <a:pPr algn="just" fontAlgn="auto">
              <a:lnSpc>
                <a:spcPct val="150000"/>
              </a:lnSpc>
            </a:pPr>
            <a:r>
              <a:rPr lang="en-US" altLang="zh-CN" sz="2800">
                <a:latin typeface="楷体" panose="02010609060101010101" pitchFamily="49" charset="-122"/>
                <a:ea typeface="楷体" panose="02010609060101010101" pitchFamily="49" charset="-122"/>
              </a:rPr>
              <a:t>    </a:t>
            </a:r>
            <a:r>
              <a:rPr lang="zh-CN" altLang="en-US" sz="2800">
                <a:latin typeface="楷体" panose="02010609060101010101" pitchFamily="49" charset="-122"/>
                <a:ea typeface="楷体" panose="02010609060101010101" pitchFamily="49" charset="-122"/>
              </a:rPr>
              <a:t>改革作为一次新的革命，不是也不允许否定和抛弃我们建立起来的社会主义基本制度，它是社会主义制度的自我完善和发展。改革不是一个阶级推翻另一个阶级那种原来意义上的革命，也不是原有经济体制的细枝末节的修补，而是对体制的根本性变革。它的实质和目标，是要从根本上改变束缚我国生产力发展的经济体制，建立充满生机和活力的社会主义新经济体制，同时相应地改革政治体制和其他方面的体制，以实现中国的社会主义现代化。</a:t>
            </a:r>
            <a:endParaRPr lang="zh-CN" altLang="en-US" sz="2800">
              <a:latin typeface="楷体" panose="02010609060101010101" pitchFamily="49" charset="-122"/>
              <a:ea typeface="楷体" panose="02010609060101010101" pitchFamily="49"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00" name="文本框 99"/>
          <p:cNvSpPr txBox="1"/>
          <p:nvPr/>
        </p:nvSpPr>
        <p:spPr>
          <a:xfrm>
            <a:off x="541655" y="314960"/>
            <a:ext cx="7994650" cy="521970"/>
          </a:xfrm>
          <a:prstGeom prst="rect">
            <a:avLst/>
          </a:prstGeom>
          <a:noFill/>
          <a:ln w="9525">
            <a:noFill/>
          </a:ln>
        </p:spPr>
        <p:txBody>
          <a:bodyPr wrap="square">
            <a:spAutoFit/>
          </a:bodyPr>
          <a:p>
            <a:pPr indent="0"/>
            <a:r>
              <a:rPr lang="en-US" altLang="zh-CN" sz="2800" b="1">
                <a:latin typeface="宋体" panose="02010600030101010101" pitchFamily="2" charset="-122"/>
                <a:ea typeface="宋体" panose="02010600030101010101" pitchFamily="2" charset="-122"/>
                <a:cs typeface="宋体" panose="02010600030101010101" pitchFamily="2" charset="-122"/>
              </a:rPr>
              <a:t>6.</a:t>
            </a:r>
            <a:r>
              <a:rPr lang="zh-CN" sz="2800" b="1">
                <a:latin typeface="宋体" panose="02010600030101010101" pitchFamily="2" charset="-122"/>
                <a:ea typeface="宋体" panose="02010600030101010101" pitchFamily="2" charset="-122"/>
                <a:cs typeface="宋体" panose="02010600030101010101" pitchFamily="2" charset="-122"/>
              </a:rPr>
              <a:t>如何认识和把握中国特色社会主义进入新时代</a:t>
            </a:r>
            <a:endParaRPr lang="zh-CN" altLang="en-US" sz="2800" b="1">
              <a:latin typeface="宋体" panose="02010600030101010101" pitchFamily="2" charset="-122"/>
              <a:ea typeface="宋体" panose="02010600030101010101" pitchFamily="2" charset="-122"/>
              <a:cs typeface="宋体" panose="02010600030101010101" pitchFamily="2" charset="-122"/>
            </a:endParaRPr>
          </a:p>
        </p:txBody>
      </p:sp>
      <p:sp>
        <p:nvSpPr>
          <p:cNvPr id="2" name="文本框 1"/>
          <p:cNvSpPr txBox="1"/>
          <p:nvPr/>
        </p:nvSpPr>
        <p:spPr>
          <a:xfrm>
            <a:off x="1320165" y="1304290"/>
            <a:ext cx="9341485" cy="4615815"/>
          </a:xfrm>
          <a:prstGeom prst="rect">
            <a:avLst/>
          </a:prstGeom>
          <a:noFill/>
        </p:spPr>
        <p:txBody>
          <a:bodyPr wrap="square" rtlCol="0" anchor="t">
            <a:spAutoFit/>
          </a:bodyPr>
          <a:p>
            <a:pPr algn="just" fontAlgn="auto">
              <a:lnSpc>
                <a:spcPct val="150000"/>
              </a:lnSpc>
            </a:pPr>
            <a:r>
              <a:rPr lang="en-US" altLang="zh-CN" sz="2800">
                <a:latin typeface="楷体" panose="02010609060101010101" pitchFamily="49" charset="-122"/>
                <a:ea typeface="楷体" panose="02010609060101010101" pitchFamily="49" charset="-122"/>
              </a:rPr>
              <a:t>    </a:t>
            </a:r>
            <a:r>
              <a:rPr lang="zh-CN" altLang="en-US" sz="2800">
                <a:latin typeface="楷体" panose="02010609060101010101" pitchFamily="49" charset="-122"/>
                <a:ea typeface="楷体" panose="02010609060101010101" pitchFamily="49" charset="-122"/>
              </a:rPr>
              <a:t>经过长期努力，中国特色社会主义进入了新时代，这是我国发展新的历史方位。作出这个重大政治判断，是改革开放以来特别是党的十八大以来我国社会所取得的历史性成就和发生的历史性变革的必然结果，是我国社会主要矛盾运动的必然结果，也是党团结带领人民开创光明未来的必然要求。这个新时代，是中国特色社会主义新时代，而不是别的什么新时代。</a:t>
            </a:r>
            <a:endParaRPr lang="zh-CN" altLang="en-US" sz="2800">
              <a:latin typeface="楷体" panose="02010609060101010101" pitchFamily="49" charset="-122"/>
              <a:ea typeface="楷体" panose="02010609060101010101" pitchFamily="49"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045845" y="474980"/>
            <a:ext cx="9851390" cy="5262245"/>
          </a:xfrm>
          <a:prstGeom prst="rect">
            <a:avLst/>
          </a:prstGeom>
          <a:noFill/>
        </p:spPr>
        <p:txBody>
          <a:bodyPr wrap="square" rtlCol="0" anchor="t">
            <a:spAutoFit/>
          </a:bodyPr>
          <a:p>
            <a:pPr algn="just" fontAlgn="auto">
              <a:lnSpc>
                <a:spcPct val="150000"/>
              </a:lnSpc>
            </a:pPr>
            <a:r>
              <a:rPr lang="en-US" altLang="zh-CN" sz="2800">
                <a:latin typeface="楷体" panose="02010609060101010101" pitchFamily="49" charset="-122"/>
                <a:ea typeface="楷体" panose="02010609060101010101" pitchFamily="49" charset="-122"/>
              </a:rPr>
              <a:t>    </a:t>
            </a:r>
            <a:r>
              <a:rPr lang="zh-CN" altLang="en-US" sz="2800">
                <a:latin typeface="楷体" panose="02010609060101010101" pitchFamily="49" charset="-122"/>
                <a:ea typeface="楷体" panose="02010609060101010101" pitchFamily="49" charset="-122"/>
              </a:rPr>
              <a:t>第一，这个新时代是承前启后、继往开来，在新的历史条件下继续夺取中国特色社会主义伟大胜利的时代。第二，这个新时代是决胜全面建成小康社会、进而全面建设社会主义现代化强国的时代。第三，这个新时代是全国各族人民团结奋斗、不断创造美好生活、逐步实现全体人民共同富裕的时代。第四，这个新时代是全体中华儿女勠力同心、奋力实现中华民族伟大复兴中国梦的时代。第五，这个新时代是我国日益走近世界舞台中央、不断为人类作出更大贡献的时代。</a:t>
            </a:r>
            <a:endParaRPr lang="zh-CN" altLang="en-US" sz="2800">
              <a:latin typeface="楷体" panose="02010609060101010101" pitchFamily="49" charset="-122"/>
              <a:ea typeface="楷体" panose="02010609060101010101" pitchFamily="49" charset="-122"/>
            </a:endParaRPr>
          </a:p>
        </p:txBody>
      </p:sp>
    </p:spTree>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3757</Words>
  <Application>WPS 演示</Application>
  <PresentationFormat>宽屏</PresentationFormat>
  <Paragraphs>147</Paragraphs>
  <Slides>22</Slides>
  <Notes>1</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22</vt:i4>
      </vt:variant>
    </vt:vector>
  </HeadingPairs>
  <TitlesOfParts>
    <vt:vector size="38" baseType="lpstr">
      <vt:lpstr>Arial</vt:lpstr>
      <vt:lpstr>宋体</vt:lpstr>
      <vt:lpstr>Wingdings</vt:lpstr>
      <vt:lpstr>Helvetica</vt:lpstr>
      <vt:lpstr>微软雅黑</vt:lpstr>
      <vt:lpstr>华文行楷</vt:lpstr>
      <vt:lpstr>Impact</vt:lpstr>
      <vt:lpstr>Microsoft Himalaya</vt:lpstr>
      <vt:lpstr>等线</vt:lpstr>
      <vt:lpstr>楷体</vt:lpstr>
      <vt:lpstr>Arial Unicode MS</vt:lpstr>
      <vt:lpstr>Times New Roman</vt:lpstr>
      <vt:lpstr>Calibri</vt:lpstr>
      <vt:lpstr>黑体</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ztg</cp:lastModifiedBy>
  <cp:revision>16</cp:revision>
  <dcterms:created xsi:type="dcterms:W3CDTF">2018-10-23T09:28:00Z</dcterms:created>
  <dcterms:modified xsi:type="dcterms:W3CDTF">2021-06-15T06:17:23Z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6C0ECF43E14B4DEEB7B0ED836165A4E2</vt:lpwstr>
  </property>
  <property fmtid="{D5CDD505-2E9C-101B-9397-08002B2CF9AE}" pid="3" name="KSOProductBuildVer">
    <vt:lpwstr>2052-11.1.0.10577</vt:lpwstr>
  </property>
</Properties>
</file>